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Lato" panose="020F0502020204030203" pitchFamily="34" charset="0"/>
      <p:regular r:id="rId24"/>
      <p:bold r:id="rId25"/>
      <p:italic r:id="rId26"/>
      <p:boldItalic r:id="rId27"/>
    </p:embeddedFont>
    <p:embeddedFont>
      <p:font typeface="Public Sans" panose="020B0604020202020204" charset="0"/>
      <p:regular r:id="rId28"/>
      <p:bold r:id="rId29"/>
      <p:italic r:id="rId30"/>
      <p:boldItalic r:id="rId31"/>
    </p:embeddedFont>
    <p:embeddedFont>
      <p:font typeface="Sora" panose="020B0604020202020204" charset="0"/>
      <p:regular r:id="rId32"/>
      <p:bold r:id="rId33"/>
    </p:embeddedFont>
    <p:embeddedFont>
      <p:font typeface="Sora SemiBold" panose="020B0604020202020204" charset="0"/>
      <p:regular r:id="rId34"/>
      <p:bold r:id="rId35"/>
    </p:embeddedFont>
    <p:embeddedFont>
      <p:font typeface="Zilla Slab" panose="020B0604020202020204" charset="0"/>
      <p:regular r:id="rId36"/>
      <p:bold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36">
          <p15:clr>
            <a:srgbClr val="747775"/>
          </p15:clr>
        </p15:guide>
        <p15:guide id="2" pos="531">
          <p15:clr>
            <a:srgbClr val="747775"/>
          </p15:clr>
        </p15:guide>
        <p15:guide id="3" pos="2880">
          <p15:clr>
            <a:srgbClr val="747775"/>
          </p15:clr>
        </p15:guide>
        <p15:guide id="4" pos="1040">
          <p15:clr>
            <a:srgbClr val="747775"/>
          </p15:clr>
        </p15:guide>
        <p15:guide id="5" pos="3493">
          <p15:clr>
            <a:srgbClr val="747775"/>
          </p15:clr>
        </p15:guide>
        <p15:guide id="6" pos="5229">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065" autoAdjust="0"/>
  </p:normalViewPr>
  <p:slideViewPr>
    <p:cSldViewPr snapToGrid="0">
      <p:cViewPr varScale="1">
        <p:scale>
          <a:sx n="65" d="100"/>
          <a:sy n="65" d="100"/>
        </p:scale>
        <p:origin x="1954" y="278"/>
      </p:cViewPr>
      <p:guideLst>
        <p:guide orient="horz" pos="936"/>
        <p:guide pos="531"/>
        <p:guide pos="2880"/>
        <p:guide pos="1040"/>
        <p:guide pos="3493"/>
        <p:guide pos="522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ae5f388e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Brendan’s Slide</a:t>
            </a:r>
            <a:endParaRPr i="1"/>
          </a:p>
          <a:p>
            <a:pPr marL="0" lvl="0" indent="0" algn="l" rtl="0">
              <a:spcBef>
                <a:spcPts val="0"/>
              </a:spcBef>
              <a:spcAft>
                <a:spcPts val="0"/>
              </a:spcAft>
              <a:buNone/>
            </a:pPr>
            <a:endParaRPr/>
          </a:p>
          <a:p>
            <a:pPr marL="0" lvl="0" indent="0" algn="l" rtl="0">
              <a:spcBef>
                <a:spcPts val="0"/>
              </a:spcBef>
              <a:spcAft>
                <a:spcPts val="0"/>
              </a:spcAft>
              <a:buNone/>
            </a:pPr>
            <a:r>
              <a:rPr lang="en"/>
              <a:t>Hello everybody, and welcome to our presentation! </a:t>
            </a:r>
            <a:endParaRPr/>
          </a:p>
          <a:p>
            <a:pPr marL="0" lvl="0" indent="0" algn="l" rtl="0">
              <a:spcBef>
                <a:spcPts val="0"/>
              </a:spcBef>
              <a:spcAft>
                <a:spcPts val="0"/>
              </a:spcAft>
              <a:buNone/>
            </a:pPr>
            <a:r>
              <a:rPr lang="en"/>
              <a:t>My name is Brendan Maska, and I am happy to be the team leader of this fantastic, hard working team. </a:t>
            </a:r>
            <a:endParaRPr/>
          </a:p>
          <a:p>
            <a:pPr marL="0" lvl="0" indent="0" algn="l" rtl="0">
              <a:spcBef>
                <a:spcPts val="0"/>
              </a:spcBef>
              <a:spcAft>
                <a:spcPts val="0"/>
              </a:spcAft>
              <a:buNone/>
            </a:pPr>
            <a:r>
              <a:rPr lang="en"/>
              <a:t>During this presentation, you will learn the purpose of this project, the technology we are using, the architecture, and we will conclude with a live demo! </a:t>
            </a:r>
            <a:endParaRPr/>
          </a:p>
          <a:p>
            <a:pPr marL="0" lvl="0" indent="0" algn="l" rtl="0">
              <a:spcBef>
                <a:spcPts val="0"/>
              </a:spcBef>
              <a:spcAft>
                <a:spcPts val="0"/>
              </a:spcAft>
              <a:buNone/>
            </a:pPr>
            <a:r>
              <a:rPr lang="en"/>
              <a:t>Before we continue, however, I must introduce you to my team.</a:t>
            </a:r>
            <a:endParaRPr/>
          </a:p>
        </p:txBody>
      </p:sp>
      <p:sp>
        <p:nvSpPr>
          <p:cNvPr id="75" name="Google Shape;75;g3ae5f388eb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af1e950059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Adarsh will transition to Technology and Architecture</a:t>
            </a:r>
            <a:endParaRPr i="1"/>
          </a:p>
        </p:txBody>
      </p:sp>
      <p:sp>
        <p:nvSpPr>
          <p:cNvPr id="301" name="Google Shape;301;g3af1e950059_1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aebb76189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Carmen’s slide</a:t>
            </a:r>
            <a:endParaRPr i="1"/>
          </a:p>
          <a:p>
            <a:pPr marL="0" lvl="0" indent="0" algn="l" rtl="0">
              <a:spcBef>
                <a:spcPts val="0"/>
              </a:spcBef>
              <a:spcAft>
                <a:spcPts val="0"/>
              </a:spcAft>
              <a:buNone/>
            </a:pPr>
            <a:endParaRPr i="1"/>
          </a:p>
          <a:p>
            <a:pPr marL="0" lvl="0" indent="0" algn="l" rtl="0">
              <a:spcBef>
                <a:spcPts val="0"/>
              </a:spcBef>
              <a:spcAft>
                <a:spcPts val="0"/>
              </a:spcAft>
              <a:buNone/>
            </a:pPr>
            <a:r>
              <a:rPr lang="en"/>
              <a:t>Thank you, Adarsh. </a:t>
            </a:r>
            <a:endParaRPr/>
          </a:p>
          <a:p>
            <a:pPr marL="0" lvl="0" indent="0" algn="l" rtl="0">
              <a:spcBef>
                <a:spcPts val="0"/>
              </a:spcBef>
              <a:spcAft>
                <a:spcPts val="0"/>
              </a:spcAft>
              <a:buNone/>
            </a:pPr>
            <a:endParaRPr/>
          </a:p>
          <a:p>
            <a:pPr marL="0" lvl="0" indent="0" algn="l" rtl="0">
              <a:spcBef>
                <a:spcPts val="0"/>
              </a:spcBef>
              <a:spcAft>
                <a:spcPts val="0"/>
              </a:spcAft>
              <a:buNone/>
            </a:pPr>
            <a:r>
              <a:rPr lang="en"/>
              <a:t>Getting into the technology, we used a modern full-stack technology stack that supports scalability, security, and clean development workflows.</a:t>
            </a:r>
            <a:endParaRPr/>
          </a:p>
          <a:p>
            <a:pPr marL="0" lvl="0" indent="0" algn="l" rtl="0">
              <a:spcBef>
                <a:spcPts val="0"/>
              </a:spcBef>
              <a:spcAft>
                <a:spcPts val="0"/>
              </a:spcAft>
              <a:buNone/>
            </a:pPr>
            <a:endParaRPr/>
          </a:p>
          <a:p>
            <a:pPr marL="0" lvl="0" indent="0" algn="l" rtl="0">
              <a:spcBef>
                <a:spcPts val="0"/>
              </a:spcBef>
              <a:spcAft>
                <a:spcPts val="0"/>
              </a:spcAft>
              <a:buNone/>
            </a:pPr>
            <a:r>
              <a:rPr lang="en"/>
              <a:t>Starting with the frontend we have TS. </a:t>
            </a:r>
            <a:endParaRPr/>
          </a:p>
          <a:p>
            <a:pPr marL="457200" lvl="0" indent="-298450" algn="l" rtl="0">
              <a:spcBef>
                <a:spcPts val="0"/>
              </a:spcBef>
              <a:spcAft>
                <a:spcPts val="0"/>
              </a:spcAft>
              <a:buSzPts val="1100"/>
              <a:buChar char="●"/>
            </a:pPr>
            <a:r>
              <a:rPr lang="en"/>
              <a:t>We used TypeScript to add static typing to our JavaScript, which helped catch bugs early and made our codebase more maintainable.</a:t>
            </a:r>
            <a:endParaRPr/>
          </a:p>
          <a:p>
            <a:pPr marL="457200" lvl="0" indent="-298450" algn="l" rtl="0">
              <a:spcBef>
                <a:spcPts val="0"/>
              </a:spcBef>
              <a:spcAft>
                <a:spcPts val="0"/>
              </a:spcAft>
              <a:buSzPts val="1100"/>
              <a:buChar char="●"/>
            </a:pPr>
            <a:r>
              <a:rPr lang="en"/>
              <a:t>Our entire frontend is built with React. It allows us to create reusable components and build a fast, dynamic user interface.</a:t>
            </a:r>
            <a:endParaRPr/>
          </a:p>
          <a:p>
            <a:pPr marL="457200" lvl="0" indent="-298450" algn="l" rtl="0">
              <a:spcBef>
                <a:spcPts val="0"/>
              </a:spcBef>
              <a:spcAft>
                <a:spcPts val="0"/>
              </a:spcAft>
              <a:buSzPts val="1100"/>
              <a:buChar char="●"/>
            </a:pPr>
            <a:r>
              <a:rPr lang="en"/>
              <a:t>We used React Router for managing navigation across pages such as login, dashboards, and profile pages.</a:t>
            </a:r>
            <a:endParaRPr/>
          </a:p>
          <a:p>
            <a:pPr marL="457200" lvl="0" indent="-298450" algn="l" rtl="0">
              <a:spcBef>
                <a:spcPts val="0"/>
              </a:spcBef>
              <a:spcAft>
                <a:spcPts val="0"/>
              </a:spcAft>
              <a:buSzPts val="1100"/>
              <a:buChar char="●"/>
            </a:pPr>
            <a:r>
              <a:rPr lang="en"/>
              <a:t>Tailwind helped us quickly style the UI with utility classes, which made our design consistent and reduced custom CSS.</a:t>
            </a:r>
            <a:endParaRPr/>
          </a:p>
          <a:p>
            <a:pPr marL="457200" lvl="0" indent="-298450" algn="l" rtl="0">
              <a:spcBef>
                <a:spcPts val="0"/>
              </a:spcBef>
              <a:spcAft>
                <a:spcPts val="0"/>
              </a:spcAft>
              <a:buClr>
                <a:schemeClr val="dk1"/>
              </a:buClr>
              <a:buSzPts val="1100"/>
              <a:buChar char="●"/>
            </a:pPr>
            <a:r>
              <a:rPr lang="en">
                <a:solidFill>
                  <a:schemeClr val="dk1"/>
                </a:solidFill>
              </a:rPr>
              <a:t>Node.js powers some of our server-side functionality, especially where we needed JavaScript-compatible tools.</a:t>
            </a:r>
            <a:endParaRPr/>
          </a:p>
          <a:p>
            <a:pPr marL="0" lvl="0" indent="0" algn="l" rtl="0">
              <a:spcBef>
                <a:spcPts val="0"/>
              </a:spcBef>
              <a:spcAft>
                <a:spcPts val="0"/>
              </a:spcAft>
              <a:buNone/>
            </a:pPr>
            <a:endParaRPr/>
          </a:p>
          <a:p>
            <a:pPr marL="0" lvl="0" indent="0" algn="l" rtl="0">
              <a:spcBef>
                <a:spcPts val="0"/>
              </a:spcBef>
              <a:spcAft>
                <a:spcPts val="0"/>
              </a:spcAft>
              <a:buNone/>
            </a:pPr>
            <a:r>
              <a:rPr lang="en"/>
              <a:t>Moving on to the backend technologies:</a:t>
            </a:r>
            <a:endParaRPr/>
          </a:p>
          <a:p>
            <a:pPr marL="457200" lvl="0" indent="-298450" algn="l" rtl="0">
              <a:spcBef>
                <a:spcPts val="0"/>
              </a:spcBef>
              <a:spcAft>
                <a:spcPts val="0"/>
              </a:spcAft>
              <a:buSzPts val="1100"/>
              <a:buChar char="●"/>
            </a:pPr>
            <a:r>
              <a:rPr lang="en"/>
              <a:t>Our main backend is built with FastAPI in Python. We chose it because it's lightweight, extremely fast, and easy to integrate with modern APIs.</a:t>
            </a:r>
            <a:endParaRPr/>
          </a:p>
          <a:p>
            <a:pPr marL="457200" lvl="0" indent="-298450" algn="l" rtl="0">
              <a:spcBef>
                <a:spcPts val="0"/>
              </a:spcBef>
              <a:spcAft>
                <a:spcPts val="0"/>
              </a:spcAft>
              <a:buSzPts val="1100"/>
              <a:buChar char="●"/>
            </a:pPr>
            <a:r>
              <a:rPr lang="en"/>
              <a:t>PostgreSQL is our main database. We use it to store user accounts, profiles, and other application data securely.</a:t>
            </a:r>
            <a:endParaRPr/>
          </a:p>
          <a:p>
            <a:pPr marL="457200" lvl="0" indent="-298450" algn="l" rtl="0">
              <a:spcBef>
                <a:spcPts val="0"/>
              </a:spcBef>
              <a:spcAft>
                <a:spcPts val="0"/>
              </a:spcAft>
              <a:buSzPts val="1100"/>
              <a:buChar char="●"/>
            </a:pPr>
            <a:r>
              <a:rPr lang="en"/>
              <a:t>For authentication, we use JWTs to securely manage user sessions without storing sensitive information on the client.</a:t>
            </a:r>
            <a:endParaRPr/>
          </a:p>
          <a:p>
            <a:pPr marL="457200" lvl="0" indent="-298450" algn="l" rtl="0">
              <a:spcBef>
                <a:spcPts val="0"/>
              </a:spcBef>
              <a:spcAft>
                <a:spcPts val="0"/>
              </a:spcAft>
              <a:buSzPts val="1100"/>
              <a:buChar char="●"/>
            </a:pPr>
            <a:r>
              <a:rPr lang="en"/>
              <a:t>Stripe handles our payment processing. We use it to securely manage transactions without directly touching card data.</a:t>
            </a:r>
            <a:endParaRPr/>
          </a:p>
          <a:p>
            <a:pPr marL="457200" lvl="0" indent="-298450" algn="l" rtl="0">
              <a:spcBef>
                <a:spcPts val="0"/>
              </a:spcBef>
              <a:spcAft>
                <a:spcPts val="0"/>
              </a:spcAft>
              <a:buSzPts val="1100"/>
              <a:buChar char="●"/>
            </a:pPr>
            <a:r>
              <a:rPr lang="en"/>
              <a:t>Twilio provides communication services. In our case, it supports email verification and could later support SMS notifications.</a:t>
            </a:r>
            <a:endParaRPr/>
          </a:p>
          <a:p>
            <a:pPr marL="457200" lvl="0" indent="-298450" algn="l" rtl="0">
              <a:spcBef>
                <a:spcPts val="0"/>
              </a:spcBef>
              <a:spcAft>
                <a:spcPts val="0"/>
              </a:spcAft>
              <a:buSzPts val="1100"/>
              <a:buChar char="●"/>
            </a:pPr>
            <a:r>
              <a:rPr lang="en"/>
              <a:t>We use Google Cloud for hosting and cloud services that help with scalability, asset storage, and deployment.</a:t>
            </a:r>
            <a:endParaRPr/>
          </a:p>
          <a:p>
            <a:pPr marL="0" lvl="0" indent="0" algn="l" rtl="0">
              <a:spcBef>
                <a:spcPts val="0"/>
              </a:spcBef>
              <a:spcAft>
                <a:spcPts val="0"/>
              </a:spcAft>
              <a:buNone/>
            </a:pPr>
            <a:endParaRPr/>
          </a:p>
          <a:p>
            <a:pPr marL="0" lvl="0" indent="0" algn="l" rtl="0">
              <a:spcBef>
                <a:spcPts val="0"/>
              </a:spcBef>
              <a:spcAft>
                <a:spcPts val="0"/>
              </a:spcAft>
              <a:buNone/>
            </a:pPr>
            <a:r>
              <a:rPr lang="en"/>
              <a:t>Altogether, these technologies let us build a secure, scalable, and user-friendly system suitable for a real production environment.</a:t>
            </a:r>
            <a:endParaRPr/>
          </a:p>
          <a:p>
            <a:pPr marL="0" lvl="0" indent="0" algn="l" rtl="0">
              <a:spcBef>
                <a:spcPts val="0"/>
              </a:spcBef>
              <a:spcAft>
                <a:spcPts val="0"/>
              </a:spcAft>
              <a:buNone/>
            </a:pPr>
            <a:endParaRPr/>
          </a:p>
          <a:p>
            <a:pPr marL="0" lvl="0" indent="0" algn="l" rtl="0">
              <a:spcBef>
                <a:spcPts val="0"/>
              </a:spcBef>
              <a:spcAft>
                <a:spcPts val="0"/>
              </a:spcAft>
              <a:buNone/>
            </a:pPr>
            <a:r>
              <a:rPr lang="en"/>
              <a:t>I will now let Quincy speak about the architecture of the platform.</a:t>
            </a:r>
            <a:endParaRPr/>
          </a:p>
        </p:txBody>
      </p:sp>
      <p:sp>
        <p:nvSpPr>
          <p:cNvPr id="316" name="Google Shape;316;g3aebb761894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ae5ea4d3c9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(Quincy’s slide)</a:t>
            </a:r>
            <a:endParaRPr i="1"/>
          </a:p>
          <a:p>
            <a:pPr marL="0" lvl="0" indent="0" algn="l" rtl="0">
              <a:spcBef>
                <a:spcPts val="0"/>
              </a:spcBef>
              <a:spcAft>
                <a:spcPts val="0"/>
              </a:spcAft>
              <a:buNone/>
            </a:pPr>
            <a:endParaRPr i="1"/>
          </a:p>
          <a:p>
            <a:pPr marL="0" lvl="0" indent="0" algn="l" rtl="0">
              <a:spcBef>
                <a:spcPts val="0"/>
              </a:spcBef>
              <a:spcAft>
                <a:spcPts val="0"/>
              </a:spcAft>
              <a:buNone/>
            </a:pPr>
            <a:r>
              <a:rPr lang="en"/>
              <a:t>Thank you Carmen.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i="1">
                <a:solidFill>
                  <a:schemeClr val="dk1"/>
                </a:solidFill>
              </a:rPr>
              <a:t>Quick overview of each layer as well as the tech used for each. Twilio API is used for the messages. </a:t>
            </a:r>
            <a:endParaRPr/>
          </a:p>
          <a:p>
            <a:pPr marL="0" lvl="0" indent="0" algn="l" rtl="0">
              <a:spcBef>
                <a:spcPts val="0"/>
              </a:spcBef>
              <a:spcAft>
                <a:spcPts val="0"/>
              </a:spcAft>
              <a:buClr>
                <a:schemeClr val="dk1"/>
              </a:buClr>
              <a:buSzPts val="1100"/>
              <a:buFont typeface="Arial"/>
              <a:buNone/>
            </a:pPr>
            <a:r>
              <a:rPr lang="en">
                <a:solidFill>
                  <a:schemeClr val="dk1"/>
                </a:solidFill>
              </a:rPr>
              <a:t>Vite is a modern JavaScript build tool that provides out-of-the-box support for common web patterns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use SQLAlchemy ORM to map Python classes to relational tables.</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I will now move on to authentication and payment processing flow</a:t>
            </a:r>
            <a:endParaRPr/>
          </a:p>
        </p:txBody>
      </p:sp>
      <p:sp>
        <p:nvSpPr>
          <p:cNvPr id="353" name="Google Shape;353;g3ae5ea4d3c9_0_7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af1e950059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(Quincy’s slide)</a:t>
            </a:r>
            <a:endParaRPr i="1"/>
          </a:p>
          <a:p>
            <a:pPr marL="0" lvl="0" indent="0" algn="l" rtl="0">
              <a:spcBef>
                <a:spcPts val="0"/>
              </a:spcBef>
              <a:spcAft>
                <a:spcPts val="0"/>
              </a:spcAft>
              <a:buNone/>
            </a:pPr>
            <a:endParaRPr i="1"/>
          </a:p>
          <a:p>
            <a:pPr marL="0" lvl="0" indent="0" algn="l" rtl="0">
              <a:spcBef>
                <a:spcPts val="0"/>
              </a:spcBef>
              <a:spcAft>
                <a:spcPts val="0"/>
              </a:spcAft>
              <a:buClr>
                <a:schemeClr val="dk1"/>
              </a:buClr>
              <a:buSzPts val="1100"/>
              <a:buFont typeface="Arial"/>
              <a:buNone/>
            </a:pPr>
            <a:r>
              <a:rPr lang="en" i="1">
                <a:solidFill>
                  <a:schemeClr val="dk1"/>
                </a:solidFill>
              </a:rPr>
              <a:t>Do a simple, step by step overview.</a:t>
            </a:r>
            <a:endParaRPr>
              <a:solidFill>
                <a:schemeClr val="dk1"/>
              </a:solidFill>
            </a:endParaRPr>
          </a:p>
          <a:p>
            <a:pPr marL="0" lvl="0" indent="0" algn="l" rtl="0">
              <a:spcBef>
                <a:spcPts val="0"/>
              </a:spcBef>
              <a:spcAft>
                <a:spcPts val="0"/>
              </a:spcAft>
              <a:buNone/>
            </a:pPr>
            <a:r>
              <a:rPr lang="en">
                <a:solidFill>
                  <a:schemeClr val="dk1"/>
                </a:solidFill>
              </a:rPr>
              <a:t>This slide focuses on the high-level architecture of our project. Specifically user authentication and payment processing.</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The client sends credentials to the backend, which verifies them against the database.</a:t>
            </a:r>
            <a:endParaRPr>
              <a:solidFill>
                <a:schemeClr val="dk1"/>
              </a:solidFill>
            </a:endParaRPr>
          </a:p>
          <a:p>
            <a:pPr marL="0" lvl="0" indent="0" algn="l" rtl="0">
              <a:lnSpc>
                <a:spcPct val="115000"/>
              </a:lnSpc>
              <a:spcBef>
                <a:spcPts val="1200"/>
              </a:spcBef>
              <a:spcAft>
                <a:spcPts val="0"/>
              </a:spcAft>
              <a:buNone/>
            </a:pPr>
            <a:r>
              <a:rPr lang="en">
                <a:solidFill>
                  <a:schemeClr val="dk1"/>
                </a:solidFill>
              </a:rPr>
              <a:t>If the email isn’t verified yet, the backend triggers our verification flow—sending a code via SMS or email. Once the user submits the correct code, we update their record and issue a secure JWT token.</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The user triggers a purchase request. The backend communicates to Stripe to create a Payment Intent and return a client secret. The client uses this to complete payment securely. The client confirms payment.</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The backend updates our subscription/plan records only after receiving a verified webhook from Stripe, ensuring our billing state is always correct.</a:t>
            </a:r>
            <a:endParaRPr>
              <a:solidFill>
                <a:schemeClr val="dk1"/>
              </a:solidFill>
            </a:endParaRPr>
          </a:p>
          <a:p>
            <a:pPr marL="0" lvl="0" indent="0" algn="l" rtl="0">
              <a:spcBef>
                <a:spcPts val="1200"/>
              </a:spcBef>
              <a:spcAft>
                <a:spcPts val="0"/>
              </a:spcAft>
              <a:buClr>
                <a:schemeClr val="dk1"/>
              </a:buClr>
              <a:buSzPts val="1100"/>
              <a:buFont typeface="Arial"/>
              <a:buNone/>
            </a:pPr>
            <a:r>
              <a:rPr lang="en">
                <a:solidFill>
                  <a:schemeClr val="dk1"/>
                </a:solidFill>
              </a:rPr>
              <a:t>I will now hand it over to Shine, who will discuss the project structure and organization </a:t>
            </a:r>
            <a:endParaRPr>
              <a:solidFill>
                <a:schemeClr val="dk1"/>
              </a:solidFill>
            </a:endParaRPr>
          </a:p>
        </p:txBody>
      </p:sp>
      <p:sp>
        <p:nvSpPr>
          <p:cNvPr id="362" name="Google Shape;362;g3af1e950059_1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af2d510a43_0_1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(Shine’s)</a:t>
            </a:r>
            <a:br>
              <a:rPr lang="en"/>
            </a:br>
            <a:endParaRPr/>
          </a:p>
          <a:p>
            <a:pPr marL="0" lvl="0" indent="0" algn="l" rtl="0">
              <a:spcBef>
                <a:spcPts val="0"/>
              </a:spcBef>
              <a:spcAft>
                <a:spcPts val="0"/>
              </a:spcAft>
              <a:buNone/>
            </a:pPr>
            <a:r>
              <a:rPr lang="en">
                <a:solidFill>
                  <a:schemeClr val="dk1"/>
                </a:solidFill>
              </a:rPr>
              <a:t>I’m gonna talk about our project structure and what we been doing to stay organized.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Our project was divided into two main folders – frontend and backend</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Frontend folder handles the user interface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Backend folder is for server logic.</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made this separation to keep our server logic and user interface independent.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also created git ignore to prevent unnecessary files from going into our repository.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On top of that, we added PowerShell scripts that let us run parts of the project quickly without typing long commands every time.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structure has been helping our team stayed organized and everyone knows where to put their code or where to find teammate’s code.</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372" name="Google Shape;372;g3af2d510a43_0_10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af2d510a43_0_1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(Shine’s)</a:t>
            </a:r>
            <a:endParaRPr b="1"/>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Moving on,  I’m gonna talk about some of the challenges we encountered: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Our team is new to a lot of the tools that we’re using, so we’re having to learn new concepts as we develop the project</a:t>
            </a:r>
            <a:br>
              <a:rPr lang="en">
                <a:solidFill>
                  <a:schemeClr val="dk1"/>
                </a:solidFill>
              </a:rPr>
            </a:br>
            <a:br>
              <a:rPr lang="en">
                <a:solidFill>
                  <a:schemeClr val="dk1"/>
                </a:solidFill>
              </a:rPr>
            </a:br>
            <a:r>
              <a:rPr lang="en">
                <a:solidFill>
                  <a:schemeClr val="dk1"/>
                </a:solidFill>
              </a:rPr>
              <a:t>And of course, we have to think ahead and structure the system in way it can grow nicely if it needs to.</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another big challenge is security and data privacy,</a:t>
            </a:r>
            <a:endParaRPr>
              <a:solidFill>
                <a:schemeClr val="dk1"/>
              </a:solidFill>
            </a:endParaRPr>
          </a:p>
          <a:p>
            <a:pPr marL="0" lvl="0" indent="0" algn="l" rtl="0">
              <a:spcBef>
                <a:spcPts val="0"/>
              </a:spcBef>
              <a:spcAft>
                <a:spcPts val="0"/>
              </a:spcAft>
              <a:buNone/>
            </a:pPr>
            <a:r>
              <a:rPr lang="en">
                <a:solidFill>
                  <a:schemeClr val="dk1"/>
                </a:solidFill>
              </a:rPr>
              <a:t>Since we’re dealing with sign-ups and documents uploads, we must protect user information, so we had to design the system securely..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lastly, time constraints, capstone runs alongside other classes, and it can be difficult to balance everything and manage our time well.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
        <p:nvSpPr>
          <p:cNvPr id="382" name="Google Shape;382;g3af2d510a43_0_10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af2d510a43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(Shine’s)</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Moving onto the next slide, I’m gonna talk about our end goal.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Our goal is simple, we want to build a functional and appealing web application that has three parts::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Restaurant portal</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Staff portal</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Admin portal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All of these need to align with our sponsor’s business plan.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also would like to lay a solid foundation for the future developers</a:t>
            </a:r>
            <a:endParaRPr>
              <a:solidFill>
                <a:schemeClr val="dk1"/>
              </a:solidFill>
            </a:endParaRPr>
          </a:p>
          <a:p>
            <a:pPr marL="0" lvl="0" indent="0" algn="l" rtl="0">
              <a:spcBef>
                <a:spcPts val="0"/>
              </a:spcBef>
              <a:spcAft>
                <a:spcPts val="0"/>
              </a:spcAft>
              <a:buNone/>
            </a:pPr>
            <a:r>
              <a:rPr lang="en">
                <a:solidFill>
                  <a:schemeClr val="dk1"/>
                </a:solidFill>
              </a:rPr>
              <a:t>So they can continue building on top of what we started.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finally, we aim to deliver an investor-ready demo for our sponsor</a:t>
            </a:r>
            <a:endParaRPr>
              <a:solidFill>
                <a:schemeClr val="dk1"/>
              </a:solidFill>
            </a:endParaRPr>
          </a:p>
          <a:p>
            <a:pPr marL="0" lvl="0" indent="0" algn="l" rtl="0">
              <a:spcBef>
                <a:spcPts val="0"/>
              </a:spcBef>
              <a:spcAft>
                <a:spcPts val="0"/>
              </a:spcAft>
              <a:buNone/>
            </a:pPr>
            <a:r>
              <a:rPr lang="en">
                <a:solidFill>
                  <a:schemeClr val="dk1"/>
                </a:solidFill>
              </a:rPr>
              <a:t>something professional, usable, and able to showcase real value.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now I’ll hand it over to Carmen.</a:t>
            </a:r>
            <a:endParaRPr>
              <a:solidFill>
                <a:schemeClr val="dk1"/>
              </a:solidFill>
            </a:endParaRPr>
          </a:p>
        </p:txBody>
      </p:sp>
      <p:sp>
        <p:nvSpPr>
          <p:cNvPr id="391" name="Google Shape;391;g3af2d510a43_0_10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af2d510a43_1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Carmen’s Slide</a:t>
            </a:r>
            <a:endParaRPr i="1"/>
          </a:p>
          <a:p>
            <a:pPr marL="0" lvl="0" indent="0" algn="l" rtl="0">
              <a:spcBef>
                <a:spcPts val="0"/>
              </a:spcBef>
              <a:spcAft>
                <a:spcPts val="0"/>
              </a:spcAft>
              <a:buNone/>
            </a:pPr>
            <a:endParaRPr i="1"/>
          </a:p>
          <a:p>
            <a:pPr marL="0" lvl="0" indent="0" algn="l" rtl="0">
              <a:spcBef>
                <a:spcPts val="0"/>
              </a:spcBef>
              <a:spcAft>
                <a:spcPts val="0"/>
              </a:spcAft>
              <a:buNone/>
            </a:pPr>
            <a:r>
              <a:rPr lang="en"/>
              <a:t>Thank you. With our final goals that shine just went over in mind, I’ll now shift into what we were able to deliver this semester and the key features we completed.</a:t>
            </a:r>
            <a:endParaRPr/>
          </a:p>
          <a:p>
            <a:pPr marL="0" lvl="0" indent="0" algn="l" rtl="0">
              <a:spcBef>
                <a:spcPts val="0"/>
              </a:spcBef>
              <a:spcAft>
                <a:spcPts val="0"/>
              </a:spcAft>
              <a:buNone/>
            </a:pPr>
            <a:endParaRPr/>
          </a:p>
          <a:p>
            <a:pPr marL="0" lvl="0" indent="0" algn="l" rtl="0">
              <a:spcBef>
                <a:spcPts val="0"/>
              </a:spcBef>
              <a:spcAft>
                <a:spcPts val="0"/>
              </a:spcAft>
              <a:buNone/>
            </a:pPr>
            <a:r>
              <a:rPr lang="en"/>
              <a:t>(briefly go over everything accomplished)</a:t>
            </a:r>
            <a:endParaRPr/>
          </a:p>
          <a:p>
            <a:pPr marL="0" lvl="0" indent="0" algn="l" rtl="0">
              <a:spcBef>
                <a:spcPts val="0"/>
              </a:spcBef>
              <a:spcAft>
                <a:spcPts val="0"/>
              </a:spcAft>
              <a:buNone/>
            </a:pPr>
            <a:endParaRPr/>
          </a:p>
          <a:p>
            <a:pPr marL="0" lvl="0" indent="0" algn="l" rtl="0">
              <a:spcBef>
                <a:spcPts val="0"/>
              </a:spcBef>
              <a:spcAft>
                <a:spcPts val="0"/>
              </a:spcAft>
              <a:buNone/>
            </a:pPr>
            <a:r>
              <a:rPr lang="en"/>
              <a:t>So that summarizes our progress so far. I’ll now walk through the remaining work for next semester</a:t>
            </a:r>
            <a:endParaRPr/>
          </a:p>
        </p:txBody>
      </p:sp>
      <p:sp>
        <p:nvSpPr>
          <p:cNvPr id="400" name="Google Shape;400;g3af2d510a43_10_1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af2d510a43_1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1"/>
                </a:solidFill>
              </a:rPr>
              <a:t>Carmen’s Slide</a:t>
            </a:r>
            <a:endParaRPr i="1">
              <a:solidFill>
                <a:schemeClr val="dk1"/>
              </a:solidFill>
            </a:endParaRPr>
          </a:p>
          <a:p>
            <a:pPr marL="0" lvl="0" indent="0" algn="l" rtl="0">
              <a:spcBef>
                <a:spcPts val="0"/>
              </a:spcBef>
              <a:spcAft>
                <a:spcPts val="0"/>
              </a:spcAft>
              <a:buNone/>
            </a:pPr>
            <a:endParaRPr i="1">
              <a:solidFill>
                <a:schemeClr val="dk1"/>
              </a:solidFill>
            </a:endParaRPr>
          </a:p>
          <a:p>
            <a:pPr marL="0" lvl="0" indent="0" algn="l" rtl="0">
              <a:spcBef>
                <a:spcPts val="0"/>
              </a:spcBef>
              <a:spcAft>
                <a:spcPts val="0"/>
              </a:spcAft>
              <a:buNone/>
            </a:pPr>
            <a:r>
              <a:rPr lang="en">
                <a:solidFill>
                  <a:schemeClr val="dk1"/>
                </a:solidFill>
              </a:rPr>
              <a:t>For the remaining work, we still have a few key features to finish.</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First are the core features: the marketplace, subscription flow, training resources, dashboards, and the rating system.</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Next are our management pages, like the admin portal, payment, and invoices.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We also need to complete the uniform ordering pages, plus the notification page.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Finally, we’ll clean up the UI, connect everything together, thoroughly test the app, and deploy it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 now with our progress and remaining tasks outlined, Brendan is going to showcase our work with a demo of the application.</a:t>
            </a:r>
            <a:endParaRPr>
              <a:solidFill>
                <a:schemeClr val="dk1"/>
              </a:solidFill>
            </a:endParaRPr>
          </a:p>
        </p:txBody>
      </p:sp>
      <p:sp>
        <p:nvSpPr>
          <p:cNvPr id="420" name="Google Shape;420;g3af2d510a43_1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af1e950059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t>Brendan’s slide</a:t>
            </a:r>
            <a:endParaRPr i="1" dirty="0"/>
          </a:p>
          <a:p>
            <a:pPr marL="0" lvl="0" indent="0" algn="l" rtl="0">
              <a:spcBef>
                <a:spcPts val="0"/>
              </a:spcBef>
              <a:spcAft>
                <a:spcPts val="0"/>
              </a:spcAft>
              <a:buNone/>
            </a:pPr>
            <a:endParaRPr i="1" dirty="0"/>
          </a:p>
          <a:p>
            <a:pPr marL="0" lvl="0" indent="0" algn="l" rtl="0">
              <a:spcBef>
                <a:spcPts val="0"/>
              </a:spcBef>
              <a:spcAft>
                <a:spcPts val="0"/>
              </a:spcAft>
              <a:buNone/>
            </a:pPr>
            <a:r>
              <a:rPr lang="en" dirty="0"/>
              <a:t>Thank you Quincy.</a:t>
            </a:r>
            <a:endParaRPr dirty="0"/>
          </a:p>
          <a:p>
            <a:pPr marL="0" lvl="0" indent="0" algn="l" rtl="0">
              <a:spcBef>
                <a:spcPts val="0"/>
              </a:spcBef>
              <a:spcAft>
                <a:spcPts val="0"/>
              </a:spcAft>
              <a:buNone/>
            </a:pPr>
            <a:endParaRPr dirty="0"/>
          </a:p>
        </p:txBody>
      </p:sp>
      <p:sp>
        <p:nvSpPr>
          <p:cNvPr id="430" name="Google Shape;430;g3af1e950059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ae5ea4d3c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dirty="0"/>
              <a:t>Brendan’s Slide</a:t>
            </a:r>
            <a:endParaRPr i="1" dirty="0"/>
          </a:p>
          <a:p>
            <a:pPr marL="0" lvl="0" indent="0" algn="l" rtl="0">
              <a:spcBef>
                <a:spcPts val="0"/>
              </a:spcBef>
              <a:spcAft>
                <a:spcPts val="0"/>
              </a:spcAft>
              <a:buNone/>
            </a:pPr>
            <a:endParaRPr dirty="0"/>
          </a:p>
          <a:p>
            <a:pPr marL="0" lvl="0" indent="0" algn="l" rtl="0">
              <a:spcBef>
                <a:spcPts val="0"/>
              </a:spcBef>
              <a:spcAft>
                <a:spcPts val="0"/>
              </a:spcAft>
              <a:buNone/>
            </a:pPr>
            <a:r>
              <a:rPr lang="en" dirty="0"/>
              <a:t>As I have stated, my name is Brendan and I am a full-stack Developer and the leader of this project. </a:t>
            </a:r>
            <a:endParaRPr dirty="0"/>
          </a:p>
          <a:p>
            <a:pPr marL="0" lvl="0" indent="0" algn="l" rtl="0">
              <a:spcBef>
                <a:spcPts val="0"/>
              </a:spcBef>
              <a:spcAft>
                <a:spcPts val="0"/>
              </a:spcAft>
              <a:buNone/>
            </a:pPr>
            <a:r>
              <a:rPr lang="en" dirty="0"/>
              <a:t>This is Quincy, who is our main backend developer</a:t>
            </a:r>
            <a:endParaRPr dirty="0"/>
          </a:p>
          <a:p>
            <a:pPr marL="0" lvl="0" indent="0" algn="l" rtl="0">
              <a:spcBef>
                <a:spcPts val="0"/>
              </a:spcBef>
              <a:spcAft>
                <a:spcPts val="0"/>
              </a:spcAft>
              <a:buNone/>
            </a:pPr>
            <a:r>
              <a:rPr lang="en" dirty="0"/>
              <a:t>This is Carmen, who is one of our front-end developers</a:t>
            </a:r>
            <a:endParaRPr dirty="0"/>
          </a:p>
          <a:p>
            <a:pPr marL="0" lvl="0" indent="0" algn="l" rtl="0">
              <a:spcBef>
                <a:spcPts val="0"/>
              </a:spcBef>
              <a:spcAft>
                <a:spcPts val="0"/>
              </a:spcAft>
              <a:buNone/>
            </a:pPr>
            <a:r>
              <a:rPr lang="en" dirty="0"/>
              <a:t>This is Shine, one of our full-stack developers who specializes in database development</a:t>
            </a:r>
            <a:endParaRPr dirty="0"/>
          </a:p>
          <a:p>
            <a:pPr marL="0" lvl="0" indent="0" algn="l" rtl="0">
              <a:spcBef>
                <a:spcPts val="0"/>
              </a:spcBef>
              <a:spcAft>
                <a:spcPts val="0"/>
              </a:spcAft>
              <a:buNone/>
            </a:pPr>
            <a:r>
              <a:rPr lang="en" dirty="0"/>
              <a:t>And this is Adarsh, who is another one of our front end developers.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 would like to transition over to Carmen, who will introduce our table of contents and our overview</a:t>
            </a:r>
            <a:endParaRPr dirty="0"/>
          </a:p>
        </p:txBody>
      </p:sp>
      <p:sp>
        <p:nvSpPr>
          <p:cNvPr id="85" name="Google Shape;85;g3ae5ea4d3c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af1e950059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g3af1e950059_1_1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af2d510a43_1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g3af2d510a43_11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ae5ea4d3c9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Carmen’s Slide</a:t>
            </a:r>
            <a:endParaRPr i="1"/>
          </a:p>
          <a:p>
            <a:pPr marL="0" lvl="0" indent="0" algn="l" rtl="0">
              <a:spcBef>
                <a:spcPts val="0"/>
              </a:spcBef>
              <a:spcAft>
                <a:spcPts val="0"/>
              </a:spcAft>
              <a:buNone/>
            </a:pPr>
            <a:endParaRPr/>
          </a:p>
          <a:p>
            <a:pPr marL="0" lvl="0" indent="0" algn="l" rtl="0">
              <a:spcBef>
                <a:spcPts val="0"/>
              </a:spcBef>
              <a:spcAft>
                <a:spcPts val="0"/>
              </a:spcAft>
              <a:buNone/>
            </a:pPr>
            <a:r>
              <a:rPr lang="en"/>
              <a:t>Thank you Brendan.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*Fill with notes*</a:t>
            </a:r>
            <a:endParaRPr/>
          </a:p>
        </p:txBody>
      </p:sp>
      <p:sp>
        <p:nvSpPr>
          <p:cNvPr id="126" name="Google Shape;126;g3ae5ea4d3c9_0_6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ae5ea4d3c9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Carmen introduce overview </a:t>
            </a:r>
            <a:endParaRPr/>
          </a:p>
        </p:txBody>
      </p:sp>
      <p:sp>
        <p:nvSpPr>
          <p:cNvPr id="172" name="Google Shape;172;g3ae5ea4d3c9_0_6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ae5ea4d3c9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1"/>
                </a:solidFill>
              </a:rPr>
              <a:t>Brendan’s Slide</a:t>
            </a:r>
            <a:endParaRPr i="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Thank you Carmen.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(Go into anecdote that describes a long wait time at a restaurant, even though the tables aren’t full)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Let’s see how this application will help</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i="1">
                <a:solidFill>
                  <a:schemeClr val="dk1"/>
                </a:solidFill>
              </a:rPr>
              <a:t>Transition</a:t>
            </a:r>
            <a:endParaRPr>
              <a:solidFill>
                <a:schemeClr val="dk1"/>
              </a:solidFill>
            </a:endParaRPr>
          </a:p>
        </p:txBody>
      </p:sp>
      <p:sp>
        <p:nvSpPr>
          <p:cNvPr id="187" name="Google Shape;187;g3ae5ea4d3c9_0_6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ae5ea4d3c9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Brendan’s slide</a:t>
            </a:r>
            <a:endParaRPr i="1"/>
          </a:p>
          <a:p>
            <a:pPr marL="0" lvl="0" indent="0" algn="l" rtl="0">
              <a:spcBef>
                <a:spcPts val="0"/>
              </a:spcBef>
              <a:spcAft>
                <a:spcPts val="0"/>
              </a:spcAft>
              <a:buNone/>
            </a:pPr>
            <a:endParaRPr i="1"/>
          </a:p>
          <a:p>
            <a:pPr marL="0" lvl="0" indent="0" algn="l" rtl="0">
              <a:spcBef>
                <a:spcPts val="0"/>
              </a:spcBef>
              <a:spcAft>
                <a:spcPts val="0"/>
              </a:spcAft>
              <a:buNone/>
            </a:pPr>
            <a:r>
              <a:rPr lang="en"/>
              <a:t>Shift Solutions will provide a platform for both workers and restaurants to connect and fill vacant shifts</a:t>
            </a:r>
            <a:endParaRPr/>
          </a:p>
          <a:p>
            <a:pPr marL="0" lvl="0" indent="0" algn="l" rtl="0">
              <a:spcBef>
                <a:spcPts val="0"/>
              </a:spcBef>
              <a:spcAft>
                <a:spcPts val="0"/>
              </a:spcAft>
              <a:buNone/>
            </a:pPr>
            <a:endParaRPr/>
          </a:p>
          <a:p>
            <a:pPr marL="0" lvl="0" indent="0" algn="l" rtl="0">
              <a:spcBef>
                <a:spcPts val="0"/>
              </a:spcBef>
              <a:spcAft>
                <a:spcPts val="0"/>
              </a:spcAft>
              <a:buNone/>
            </a:pPr>
            <a:r>
              <a:rPr lang="en"/>
              <a:t>Workers will go through our secure sign up process, register their account, and will able to search for available shifts in their area</a:t>
            </a:r>
            <a:endParaRPr/>
          </a:p>
          <a:p>
            <a:pPr marL="0" lvl="0" indent="0" algn="l" rtl="0">
              <a:spcBef>
                <a:spcPts val="0"/>
              </a:spcBef>
              <a:spcAft>
                <a:spcPts val="0"/>
              </a:spcAft>
              <a:buNone/>
            </a:pPr>
            <a:endParaRPr/>
          </a:p>
          <a:p>
            <a:pPr marL="0" lvl="0" indent="0" algn="l" rtl="0">
              <a:spcBef>
                <a:spcPts val="0"/>
              </a:spcBef>
              <a:spcAft>
                <a:spcPts val="0"/>
              </a:spcAft>
              <a:buNone/>
            </a:pPr>
            <a:r>
              <a:rPr lang="en"/>
              <a:t>Restaurants will have the ability to post open shifts through their accounts, with worker preference, and will accept or deny applications. </a:t>
            </a:r>
            <a:endParaRPr/>
          </a:p>
          <a:p>
            <a:pPr marL="0" lvl="0" indent="0" algn="l" rtl="0">
              <a:spcBef>
                <a:spcPts val="0"/>
              </a:spcBef>
              <a:spcAft>
                <a:spcPts val="0"/>
              </a:spcAft>
              <a:buNone/>
            </a:pPr>
            <a:endParaRPr/>
          </a:p>
          <a:p>
            <a:pPr marL="0" lvl="0" indent="0" algn="l" rtl="0">
              <a:spcBef>
                <a:spcPts val="0"/>
              </a:spcBef>
              <a:spcAft>
                <a:spcPts val="0"/>
              </a:spcAft>
              <a:buNone/>
            </a:pPr>
            <a:r>
              <a:rPr lang="en"/>
              <a:t>We will now transition to the requirements, which Adarsh will describe in detail </a:t>
            </a:r>
            <a:endParaRPr/>
          </a:p>
          <a:p>
            <a:pPr marL="0" lvl="0" indent="0" algn="l" rtl="0">
              <a:spcBef>
                <a:spcPts val="0"/>
              </a:spcBef>
              <a:spcAft>
                <a:spcPts val="0"/>
              </a:spcAft>
              <a:buNone/>
            </a:pPr>
            <a:endParaRPr/>
          </a:p>
          <a:p>
            <a:pPr marL="0" lvl="0" indent="0" algn="l" rtl="0">
              <a:spcBef>
                <a:spcPts val="0"/>
              </a:spcBef>
              <a:spcAft>
                <a:spcPts val="0"/>
              </a:spcAft>
              <a:buNone/>
            </a:pPr>
            <a:endParaRPr i="1"/>
          </a:p>
        </p:txBody>
      </p:sp>
      <p:sp>
        <p:nvSpPr>
          <p:cNvPr id="200" name="Google Shape;200;g3ae5ea4d3c9_0_7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ae5ea4d3c9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Brendan will transition to Adarsh to speak about the requirements</a:t>
            </a:r>
            <a:endParaRPr i="1"/>
          </a:p>
        </p:txBody>
      </p:sp>
      <p:sp>
        <p:nvSpPr>
          <p:cNvPr id="222" name="Google Shape;222;g3ae5ea4d3c9_0_7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4ad948b5f7fa7f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Adarsh’s slide</a:t>
            </a:r>
            <a:endParaRPr i="1"/>
          </a:p>
          <a:p>
            <a:pPr marL="0" lvl="0" indent="0" algn="l" rtl="0">
              <a:spcBef>
                <a:spcPts val="0"/>
              </a:spcBef>
              <a:spcAft>
                <a:spcPts val="0"/>
              </a:spcAft>
              <a:buNone/>
            </a:pPr>
            <a:endParaRPr i="1"/>
          </a:p>
          <a:p>
            <a:pPr marL="0" lvl="0" indent="0" algn="l" rtl="0">
              <a:spcBef>
                <a:spcPts val="0"/>
              </a:spcBef>
              <a:spcAft>
                <a:spcPts val="0"/>
              </a:spcAft>
              <a:buNone/>
            </a:pPr>
            <a:r>
              <a:rPr lang="en"/>
              <a:t>Thank you Brendan.</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*Fill with notes*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 will now describe the Non-Functional Requirements</a:t>
            </a:r>
            <a:endParaRPr>
              <a:solidFill>
                <a:schemeClr val="dk1"/>
              </a:solidFill>
            </a:endParaRPr>
          </a:p>
        </p:txBody>
      </p:sp>
      <p:sp>
        <p:nvSpPr>
          <p:cNvPr id="237" name="Google Shape;237;g24ad948b5f7fa7f9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af0263b22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Adarsh’s slide</a:t>
            </a:r>
            <a:endParaRPr i="1"/>
          </a:p>
          <a:p>
            <a:pPr marL="0" lvl="0" indent="0" algn="l" rtl="0">
              <a:spcBef>
                <a:spcPts val="0"/>
              </a:spcBef>
              <a:spcAft>
                <a:spcPts val="0"/>
              </a:spcAft>
              <a:buNone/>
            </a:pPr>
            <a:endParaRPr i="1"/>
          </a:p>
          <a:p>
            <a:pPr marL="0" lvl="0" indent="0" algn="l" rtl="0">
              <a:spcBef>
                <a:spcPts val="0"/>
              </a:spcBef>
              <a:spcAft>
                <a:spcPts val="0"/>
              </a:spcAft>
              <a:buNone/>
            </a:pPr>
            <a:r>
              <a:rPr lang="en">
                <a:solidFill>
                  <a:schemeClr val="dk1"/>
                </a:solidFill>
              </a:rPr>
              <a:t>*Fill with notes*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Carmen will now discuss the Technology and Architecture of the app. </a:t>
            </a:r>
            <a:endParaRPr>
              <a:solidFill>
                <a:schemeClr val="dk1"/>
              </a:solidFill>
            </a:endParaRPr>
          </a:p>
        </p:txBody>
      </p:sp>
      <p:sp>
        <p:nvSpPr>
          <p:cNvPr id="264" name="Google Shape;264;g3af0263b229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Alt 2">
  <p:cSld name="BLANK_1_1_1_1_1_1_1_2">
    <p:spTree>
      <p:nvGrpSpPr>
        <p:cNvPr id="1" name="Shape 50"/>
        <p:cNvGrpSpPr/>
        <p:nvPr/>
      </p:nvGrpSpPr>
      <p:grpSpPr>
        <a:xfrm>
          <a:off x="0" y="0"/>
          <a:ext cx="0" cy="0"/>
          <a:chOff x="0" y="0"/>
          <a:chExt cx="0" cy="0"/>
        </a:xfrm>
      </p:grpSpPr>
      <p:sp>
        <p:nvSpPr>
          <p:cNvPr id="51" name="Google Shape;51;p13"/>
          <p:cNvSpPr/>
          <p:nvPr/>
        </p:nvSpPr>
        <p:spPr>
          <a:xfrm>
            <a:off x="5861425" y="3065475"/>
            <a:ext cx="3282600" cy="2078950"/>
          </a:xfrm>
          <a:custGeom>
            <a:avLst/>
            <a:gdLst/>
            <a:ahLst/>
            <a:cxnLst/>
            <a:rect l="l" t="t" r="r" b="b"/>
            <a:pathLst>
              <a:path w="131304" h="83158" extrusionOk="0">
                <a:moveTo>
                  <a:pt x="131286" y="0"/>
                </a:moveTo>
                <a:lnTo>
                  <a:pt x="131304" y="83132"/>
                </a:lnTo>
                <a:lnTo>
                  <a:pt x="0" y="83158"/>
                </a:lnTo>
                <a:lnTo>
                  <a:pt x="55816" y="4343"/>
                </a:lnTo>
                <a:close/>
              </a:path>
            </a:pathLst>
          </a:custGeom>
          <a:solidFill>
            <a:schemeClr val="accent5"/>
          </a:solidFill>
          <a:ln>
            <a:noFill/>
          </a:ln>
        </p:spPr>
      </p:sp>
      <p:sp>
        <p:nvSpPr>
          <p:cNvPr id="52" name="Google Shape;52;p13"/>
          <p:cNvSpPr/>
          <p:nvPr/>
        </p:nvSpPr>
        <p:spPr>
          <a:xfrm>
            <a:off x="6818025" y="1675"/>
            <a:ext cx="2326300" cy="3183925"/>
          </a:xfrm>
          <a:custGeom>
            <a:avLst/>
            <a:gdLst/>
            <a:ahLst/>
            <a:cxnLst/>
            <a:rect l="l" t="t" r="r" b="b"/>
            <a:pathLst>
              <a:path w="93052" h="127357" extrusionOk="0">
                <a:moveTo>
                  <a:pt x="17353" y="127357"/>
                </a:moveTo>
                <a:lnTo>
                  <a:pt x="0" y="18662"/>
                </a:lnTo>
                <a:lnTo>
                  <a:pt x="93052" y="0"/>
                </a:lnTo>
                <a:lnTo>
                  <a:pt x="93019" y="122556"/>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nvGrpSpPr>
          <p:cNvPr id="53" name="Google Shape;53;p13"/>
          <p:cNvGrpSpPr/>
          <p:nvPr/>
        </p:nvGrpSpPr>
        <p:grpSpPr>
          <a:xfrm>
            <a:off x="25" y="4625"/>
            <a:ext cx="2329791" cy="795413"/>
            <a:chOff x="21" y="-511"/>
            <a:chExt cx="2329791" cy="800617"/>
          </a:xfrm>
        </p:grpSpPr>
        <p:grpSp>
          <p:nvGrpSpPr>
            <p:cNvPr id="54" name="Google Shape;54;p13"/>
            <p:cNvGrpSpPr/>
            <p:nvPr/>
          </p:nvGrpSpPr>
          <p:grpSpPr>
            <a:xfrm rot="10800000" flipH="1">
              <a:off x="25" y="392516"/>
              <a:ext cx="1927788" cy="407590"/>
              <a:chOff x="537425" y="3249175"/>
              <a:chExt cx="1774800" cy="370200"/>
            </a:xfrm>
          </p:grpSpPr>
          <p:sp>
            <p:nvSpPr>
              <p:cNvPr id="55" name="Google Shape;55;p13"/>
              <p:cNvSpPr/>
              <p:nvPr/>
            </p:nvSpPr>
            <p:spPr>
              <a:xfrm>
                <a:off x="537425" y="3249175"/>
                <a:ext cx="2940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6" name="Google Shape;56;p13"/>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7" name="Google Shape;57;p13"/>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8" name="Google Shape;58;p13"/>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9" name="Google Shape;59;p13"/>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60" name="Google Shape;60;p13"/>
            <p:cNvGrpSpPr/>
            <p:nvPr/>
          </p:nvGrpSpPr>
          <p:grpSpPr>
            <a:xfrm rot="10800000" flipH="1">
              <a:off x="21" y="-511"/>
              <a:ext cx="1927788" cy="393115"/>
              <a:chOff x="537425" y="3249175"/>
              <a:chExt cx="1774800" cy="370200"/>
            </a:xfrm>
          </p:grpSpPr>
          <p:sp>
            <p:nvSpPr>
              <p:cNvPr id="61" name="Google Shape;61;p13"/>
              <p:cNvSpPr/>
              <p:nvPr/>
            </p:nvSpPr>
            <p:spPr>
              <a:xfrm>
                <a:off x="537425" y="3249175"/>
                <a:ext cx="2940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2" name="Google Shape;62;p13"/>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3" name="Google Shape;63;p13"/>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4" name="Google Shape;64;p13"/>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5" name="Google Shape;65;p13"/>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66" name="Google Shape;66;p13"/>
            <p:cNvSpPr/>
            <p:nvPr/>
          </p:nvSpPr>
          <p:spPr>
            <a:xfrm rot="10800000" flipH="1">
              <a:off x="1927813" y="392406"/>
              <a:ext cx="402000" cy="4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67" name="Google Shape;67;p13"/>
          <p:cNvSpPr txBox="1">
            <a:spLocks noGrp="1"/>
          </p:cNvSpPr>
          <p:nvPr>
            <p:ph type="title"/>
          </p:nvPr>
        </p:nvSpPr>
        <p:spPr>
          <a:xfrm>
            <a:off x="96025" y="1206300"/>
            <a:ext cx="6507000" cy="1876200"/>
          </a:xfrm>
          <a:prstGeom prst="rect">
            <a:avLst/>
          </a:prstGeom>
        </p:spPr>
        <p:txBody>
          <a:bodyPr spcFirstLastPara="1" wrap="square" lIns="91425" tIns="91425" rIns="91425" bIns="91425" anchor="t" anchorCtr="0">
            <a:normAutofit/>
          </a:bodyPr>
          <a:lstStyle>
            <a:lvl1pPr lvl="0">
              <a:spcBef>
                <a:spcPts val="0"/>
              </a:spcBef>
              <a:spcAft>
                <a:spcPts val="0"/>
              </a:spcAft>
              <a:buNone/>
              <a:defRPr sz="3600"/>
            </a:lvl1pPr>
            <a:lvl2pPr lvl="1">
              <a:spcBef>
                <a:spcPts val="0"/>
              </a:spcBef>
              <a:spcAft>
                <a:spcPts val="0"/>
              </a:spcAft>
              <a:buClr>
                <a:schemeClr val="lt1"/>
              </a:buClr>
              <a:buSzPts val="3600"/>
              <a:buFont typeface="IBM Plex Sans"/>
              <a:buNone/>
              <a:defRPr sz="3600">
                <a:solidFill>
                  <a:schemeClr val="lt1"/>
                </a:solidFill>
              </a:defRPr>
            </a:lvl2pPr>
            <a:lvl3pPr lvl="2">
              <a:spcBef>
                <a:spcPts val="0"/>
              </a:spcBef>
              <a:spcAft>
                <a:spcPts val="0"/>
              </a:spcAft>
              <a:buClr>
                <a:schemeClr val="lt1"/>
              </a:buClr>
              <a:buSzPts val="3600"/>
              <a:buFont typeface="IBM Plex Sans"/>
              <a:buNone/>
              <a:defRPr sz="3600">
                <a:solidFill>
                  <a:schemeClr val="lt1"/>
                </a:solidFill>
              </a:defRPr>
            </a:lvl3pPr>
            <a:lvl4pPr lvl="3">
              <a:spcBef>
                <a:spcPts val="0"/>
              </a:spcBef>
              <a:spcAft>
                <a:spcPts val="0"/>
              </a:spcAft>
              <a:buClr>
                <a:schemeClr val="lt1"/>
              </a:buClr>
              <a:buSzPts val="3600"/>
              <a:buFont typeface="IBM Plex Sans"/>
              <a:buNone/>
              <a:defRPr sz="3600">
                <a:solidFill>
                  <a:schemeClr val="lt1"/>
                </a:solidFill>
              </a:defRPr>
            </a:lvl4pPr>
            <a:lvl5pPr lvl="4">
              <a:spcBef>
                <a:spcPts val="0"/>
              </a:spcBef>
              <a:spcAft>
                <a:spcPts val="0"/>
              </a:spcAft>
              <a:buClr>
                <a:schemeClr val="lt1"/>
              </a:buClr>
              <a:buSzPts val="3600"/>
              <a:buFont typeface="IBM Plex Sans"/>
              <a:buNone/>
              <a:defRPr sz="3600">
                <a:solidFill>
                  <a:schemeClr val="lt1"/>
                </a:solidFill>
              </a:defRPr>
            </a:lvl5pPr>
            <a:lvl6pPr lvl="5">
              <a:spcBef>
                <a:spcPts val="0"/>
              </a:spcBef>
              <a:spcAft>
                <a:spcPts val="0"/>
              </a:spcAft>
              <a:buClr>
                <a:schemeClr val="lt1"/>
              </a:buClr>
              <a:buSzPts val="3600"/>
              <a:buFont typeface="IBM Plex Sans"/>
              <a:buNone/>
              <a:defRPr sz="3600">
                <a:solidFill>
                  <a:schemeClr val="lt1"/>
                </a:solidFill>
              </a:defRPr>
            </a:lvl6pPr>
            <a:lvl7pPr lvl="6">
              <a:spcBef>
                <a:spcPts val="0"/>
              </a:spcBef>
              <a:spcAft>
                <a:spcPts val="0"/>
              </a:spcAft>
              <a:buClr>
                <a:schemeClr val="lt1"/>
              </a:buClr>
              <a:buSzPts val="3600"/>
              <a:buFont typeface="IBM Plex Sans"/>
              <a:buNone/>
              <a:defRPr sz="3600">
                <a:solidFill>
                  <a:schemeClr val="lt1"/>
                </a:solidFill>
              </a:defRPr>
            </a:lvl7pPr>
            <a:lvl8pPr lvl="7">
              <a:spcBef>
                <a:spcPts val="0"/>
              </a:spcBef>
              <a:spcAft>
                <a:spcPts val="0"/>
              </a:spcAft>
              <a:buClr>
                <a:schemeClr val="lt1"/>
              </a:buClr>
              <a:buSzPts val="3600"/>
              <a:buFont typeface="IBM Plex Sans"/>
              <a:buNone/>
              <a:defRPr sz="3600">
                <a:solidFill>
                  <a:schemeClr val="lt1"/>
                </a:solidFill>
              </a:defRPr>
            </a:lvl8pPr>
            <a:lvl9pPr lvl="8">
              <a:spcBef>
                <a:spcPts val="0"/>
              </a:spcBef>
              <a:spcAft>
                <a:spcPts val="0"/>
              </a:spcAft>
              <a:buClr>
                <a:schemeClr val="lt1"/>
              </a:buClr>
              <a:buSzPts val="3600"/>
              <a:buFont typeface="IBM Plex Sans"/>
              <a:buNone/>
              <a:defRPr sz="3600">
                <a:solidFill>
                  <a:schemeClr val="lt1"/>
                </a:solidFill>
              </a:defRPr>
            </a:lvl9pPr>
          </a:lstStyle>
          <a:p>
            <a:endParaRPr/>
          </a:p>
        </p:txBody>
      </p:sp>
      <p:sp>
        <p:nvSpPr>
          <p:cNvPr id="68" name="Google Shape;68;p13"/>
          <p:cNvSpPr/>
          <p:nvPr/>
        </p:nvSpPr>
        <p:spPr>
          <a:xfrm rot="386111">
            <a:off x="5422314" y="2861786"/>
            <a:ext cx="5875319" cy="1732905"/>
          </a:xfrm>
          <a:prstGeom prst="chord">
            <a:avLst>
              <a:gd name="adj1" fmla="val 2600939"/>
              <a:gd name="adj2" fmla="val 1856118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9" name="Google Shape;69;p13"/>
          <p:cNvSpPr/>
          <p:nvPr/>
        </p:nvSpPr>
        <p:spPr>
          <a:xfrm rot="1800094">
            <a:off x="5534438" y="2649896"/>
            <a:ext cx="4427191" cy="1750358"/>
          </a:xfrm>
          <a:prstGeom prst="chord">
            <a:avLst>
              <a:gd name="adj1" fmla="val 837048"/>
              <a:gd name="adj2" fmla="val 1966528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0" name="Google Shape;70;p13"/>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rm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71" name="Google Shape;71;p13"/>
          <p:cNvSpPr txBox="1">
            <a:spLocks noGrp="1"/>
          </p:cNvSpPr>
          <p:nvPr>
            <p:ph type="subTitle" idx="1"/>
          </p:nvPr>
        </p:nvSpPr>
        <p:spPr>
          <a:xfrm>
            <a:off x="115025" y="3062925"/>
            <a:ext cx="3759600" cy="1659900"/>
          </a:xfrm>
          <a:prstGeom prst="rect">
            <a:avLst/>
          </a:prstGeom>
        </p:spPr>
        <p:txBody>
          <a:bodyPr spcFirstLastPara="1" wrap="square" lIns="91425" tIns="91425" rIns="91425" bIns="91425" anchor="b" anchorCtr="0">
            <a:norm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72" name="Google Shape;72;p13"/>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rm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39.png"/><Relationship Id="rId4" Type="http://schemas.openxmlformats.org/officeDocument/2006/relationships/hyperlink" Target="http://drive.google.com/file/d/1V2l_winbBfh2aD99THpzzHP0pElK6H5h/view"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CB73"/>
        </a:solidFill>
        <a:effectLst/>
      </p:bgPr>
    </p:bg>
    <p:spTree>
      <p:nvGrpSpPr>
        <p:cNvPr id="1" name="Shape 76"/>
        <p:cNvGrpSpPr/>
        <p:nvPr/>
      </p:nvGrpSpPr>
      <p:grpSpPr>
        <a:xfrm>
          <a:off x="0" y="0"/>
          <a:ext cx="0" cy="0"/>
          <a:chOff x="0" y="0"/>
          <a:chExt cx="0" cy="0"/>
        </a:xfrm>
      </p:grpSpPr>
      <p:pic>
        <p:nvPicPr>
          <p:cNvPr id="77" name="Google Shape;77;p14"/>
          <p:cNvPicPr preferRelativeResize="0"/>
          <p:nvPr/>
        </p:nvPicPr>
        <p:blipFill rotWithShape="1">
          <a:blip r:embed="rId3">
            <a:alphaModFix/>
          </a:blip>
          <a:srcRect l="2057" r="8103" b="42353"/>
          <a:stretch/>
        </p:blipFill>
        <p:spPr>
          <a:xfrm>
            <a:off x="0" y="3665200"/>
            <a:ext cx="9144003" cy="1478300"/>
          </a:xfrm>
          <a:prstGeom prst="rect">
            <a:avLst/>
          </a:prstGeom>
          <a:noFill/>
          <a:ln>
            <a:noFill/>
          </a:ln>
        </p:spPr>
      </p:pic>
      <p:pic>
        <p:nvPicPr>
          <p:cNvPr id="78" name="Google Shape;78;p14"/>
          <p:cNvPicPr preferRelativeResize="0"/>
          <p:nvPr/>
        </p:nvPicPr>
        <p:blipFill rotWithShape="1">
          <a:blip r:embed="rId4">
            <a:alphaModFix/>
          </a:blip>
          <a:srcRect t="28435" r="47545" b="28440"/>
          <a:stretch/>
        </p:blipFill>
        <p:spPr>
          <a:xfrm>
            <a:off x="5074775" y="0"/>
            <a:ext cx="4069227" cy="5143501"/>
          </a:xfrm>
          <a:prstGeom prst="rect">
            <a:avLst/>
          </a:prstGeom>
          <a:noFill/>
          <a:ln>
            <a:noFill/>
          </a:ln>
        </p:spPr>
      </p:pic>
      <p:pic>
        <p:nvPicPr>
          <p:cNvPr id="79" name="Google Shape;79;p14"/>
          <p:cNvPicPr preferRelativeResize="0"/>
          <p:nvPr/>
        </p:nvPicPr>
        <p:blipFill rotWithShape="1">
          <a:blip r:embed="rId5">
            <a:alphaModFix/>
          </a:blip>
          <a:srcRect l="27017"/>
          <a:stretch/>
        </p:blipFill>
        <p:spPr>
          <a:xfrm>
            <a:off x="1" y="733388"/>
            <a:ext cx="7122412" cy="3545389"/>
          </a:xfrm>
          <a:prstGeom prst="rect">
            <a:avLst/>
          </a:prstGeom>
          <a:noFill/>
          <a:ln>
            <a:noFill/>
          </a:ln>
        </p:spPr>
      </p:pic>
      <p:sp>
        <p:nvSpPr>
          <p:cNvPr id="80" name="Google Shape;80;p14"/>
          <p:cNvSpPr txBox="1"/>
          <p:nvPr/>
        </p:nvSpPr>
        <p:spPr>
          <a:xfrm>
            <a:off x="51201" y="1361866"/>
            <a:ext cx="5850000" cy="129300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 sz="3500">
                <a:latin typeface="Zilla Slab"/>
                <a:ea typeface="Zilla Slab"/>
                <a:cs typeface="Zilla Slab"/>
                <a:sym typeface="Zilla Slab"/>
              </a:rPr>
              <a:t>WEB APPLICATION FOR RESTAURANT ROLL CALL</a:t>
            </a:r>
            <a:endParaRPr sz="3500">
              <a:latin typeface="Zilla Slab"/>
              <a:ea typeface="Zilla Slab"/>
              <a:cs typeface="Zilla Slab"/>
              <a:sym typeface="Zilla Slab"/>
            </a:endParaRPr>
          </a:p>
        </p:txBody>
      </p:sp>
      <p:sp>
        <p:nvSpPr>
          <p:cNvPr id="81" name="Google Shape;81;p14"/>
          <p:cNvSpPr txBox="1"/>
          <p:nvPr/>
        </p:nvSpPr>
        <p:spPr>
          <a:xfrm>
            <a:off x="51200" y="2713445"/>
            <a:ext cx="6667200" cy="769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5000">
                <a:solidFill>
                  <a:srgbClr val="0DCB73"/>
                </a:solidFill>
                <a:latin typeface="Zilla Slab"/>
                <a:ea typeface="Zilla Slab"/>
                <a:cs typeface="Zilla Slab"/>
                <a:sym typeface="Zilla Slab"/>
              </a:rPr>
              <a:t>STAFF MANAGEMENT</a:t>
            </a:r>
            <a:endParaRPr sz="5000"/>
          </a:p>
        </p:txBody>
      </p:sp>
      <p:sp>
        <p:nvSpPr>
          <p:cNvPr id="82" name="Google Shape;82;p14"/>
          <p:cNvSpPr txBox="1"/>
          <p:nvPr/>
        </p:nvSpPr>
        <p:spPr>
          <a:xfrm>
            <a:off x="0" y="4278775"/>
            <a:ext cx="7007100" cy="640200"/>
          </a:xfrm>
          <a:prstGeom prst="rect">
            <a:avLst/>
          </a:prstGeom>
          <a:noFill/>
          <a:ln>
            <a:noFill/>
          </a:ln>
        </p:spPr>
        <p:txBody>
          <a:bodyPr spcFirstLastPara="1" wrap="square" lIns="0" tIns="0" rIns="0" bIns="0" anchor="t" anchorCtr="0">
            <a:spAutoFit/>
          </a:bodyPr>
          <a:lstStyle/>
          <a:p>
            <a:pPr marL="0" marR="0" lvl="0" indent="0" algn="l" rtl="0">
              <a:lnSpc>
                <a:spcPct val="160006"/>
              </a:lnSpc>
              <a:spcBef>
                <a:spcPts val="0"/>
              </a:spcBef>
              <a:spcAft>
                <a:spcPts val="0"/>
              </a:spcAft>
              <a:buNone/>
            </a:pPr>
            <a:r>
              <a:rPr lang="en" sz="1600" b="1">
                <a:latin typeface="Public Sans"/>
                <a:ea typeface="Public Sans"/>
                <a:cs typeface="Public Sans"/>
                <a:sym typeface="Public Sans"/>
              </a:rPr>
              <a:t>Team #2</a:t>
            </a:r>
            <a:endParaRPr sz="1600" b="1">
              <a:latin typeface="Public Sans"/>
              <a:ea typeface="Public Sans"/>
              <a:cs typeface="Public Sans"/>
              <a:sym typeface="Public Sans"/>
            </a:endParaRPr>
          </a:p>
          <a:p>
            <a:pPr marL="0" marR="0" lvl="0" indent="0" algn="l" rtl="0">
              <a:lnSpc>
                <a:spcPct val="160006"/>
              </a:lnSpc>
              <a:spcBef>
                <a:spcPts val="0"/>
              </a:spcBef>
              <a:spcAft>
                <a:spcPts val="0"/>
              </a:spcAft>
              <a:buNone/>
            </a:pPr>
            <a:r>
              <a:rPr lang="en" sz="1600">
                <a:latin typeface="Public Sans"/>
                <a:ea typeface="Public Sans"/>
                <a:cs typeface="Public Sans"/>
                <a:sym typeface="Public Sans"/>
              </a:rPr>
              <a:t>Brendan Maska, Shine Zaw, Carmen Cruz, Adarsh Bains, Quincy Adamski</a:t>
            </a:r>
            <a:endParaRPr sz="1600">
              <a:latin typeface="Public Sans"/>
              <a:ea typeface="Public Sans"/>
              <a:cs typeface="Public Sans"/>
              <a:sym typeface="Public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DCB73"/>
        </a:solidFill>
        <a:effectLst/>
      </p:bgPr>
    </p:bg>
    <p:spTree>
      <p:nvGrpSpPr>
        <p:cNvPr id="1" name="Shape 302"/>
        <p:cNvGrpSpPr/>
        <p:nvPr/>
      </p:nvGrpSpPr>
      <p:grpSpPr>
        <a:xfrm>
          <a:off x="0" y="0"/>
          <a:ext cx="0" cy="0"/>
          <a:chOff x="0" y="0"/>
          <a:chExt cx="0" cy="0"/>
        </a:xfrm>
      </p:grpSpPr>
      <p:grpSp>
        <p:nvGrpSpPr>
          <p:cNvPr id="303" name="Google Shape;303;p23"/>
          <p:cNvGrpSpPr/>
          <p:nvPr/>
        </p:nvGrpSpPr>
        <p:grpSpPr>
          <a:xfrm>
            <a:off x="-229474" y="161282"/>
            <a:ext cx="1704473" cy="5316802"/>
            <a:chOff x="0" y="0"/>
            <a:chExt cx="4545262" cy="14178140"/>
          </a:xfrm>
        </p:grpSpPr>
        <p:sp>
          <p:nvSpPr>
            <p:cNvPr id="304" name="Google Shape;304;p23"/>
            <p:cNvSpPr/>
            <p:nvPr/>
          </p:nvSpPr>
          <p:spPr>
            <a:xfrm>
              <a:off x="0" y="0"/>
              <a:ext cx="4545262" cy="4330395"/>
            </a:xfrm>
            <a:custGeom>
              <a:avLst/>
              <a:gdLst/>
              <a:ahLst/>
              <a:cxnLst/>
              <a:rect l="l" t="t" r="r" b="b"/>
              <a:pathLst>
                <a:path w="4545262" h="4330395" extrusionOk="0">
                  <a:moveTo>
                    <a:pt x="0" y="0"/>
                  </a:moveTo>
                  <a:lnTo>
                    <a:pt x="4545262" y="0"/>
                  </a:lnTo>
                  <a:lnTo>
                    <a:pt x="4545262" y="4330395"/>
                  </a:lnTo>
                  <a:lnTo>
                    <a:pt x="0" y="4330395"/>
                  </a:lnTo>
                  <a:lnTo>
                    <a:pt x="0" y="0"/>
                  </a:lnTo>
                  <a:close/>
                </a:path>
              </a:pathLst>
            </a:custGeom>
            <a:blipFill rotWithShape="1">
              <a:blip r:embed="rId3">
                <a:alphaModFix/>
              </a:blip>
              <a:stretch>
                <a:fillRect/>
              </a:stretch>
            </a:blipFill>
            <a:ln>
              <a:noFill/>
            </a:ln>
          </p:spPr>
          <p:txBody>
            <a:bodyPr/>
            <a:lstStyle/>
            <a:p>
              <a:endParaRPr lang="en-US"/>
            </a:p>
          </p:txBody>
        </p:sp>
        <p:sp>
          <p:nvSpPr>
            <p:cNvPr id="305" name="Google Shape;305;p23"/>
            <p:cNvSpPr/>
            <p:nvPr/>
          </p:nvSpPr>
          <p:spPr>
            <a:xfrm>
              <a:off x="0" y="4923873"/>
              <a:ext cx="4545262" cy="4330395"/>
            </a:xfrm>
            <a:custGeom>
              <a:avLst/>
              <a:gdLst/>
              <a:ahLst/>
              <a:cxnLst/>
              <a:rect l="l" t="t" r="r" b="b"/>
              <a:pathLst>
                <a:path w="4545262" h="4330395" extrusionOk="0">
                  <a:moveTo>
                    <a:pt x="0" y="0"/>
                  </a:moveTo>
                  <a:lnTo>
                    <a:pt x="4545262" y="0"/>
                  </a:lnTo>
                  <a:lnTo>
                    <a:pt x="4545262" y="4330394"/>
                  </a:lnTo>
                  <a:lnTo>
                    <a:pt x="0" y="4330394"/>
                  </a:lnTo>
                  <a:lnTo>
                    <a:pt x="0" y="0"/>
                  </a:lnTo>
                  <a:close/>
                </a:path>
              </a:pathLst>
            </a:custGeom>
            <a:blipFill rotWithShape="1">
              <a:blip r:embed="rId3">
                <a:alphaModFix/>
              </a:blip>
              <a:stretch>
                <a:fillRect/>
              </a:stretch>
            </a:blipFill>
            <a:ln>
              <a:noFill/>
            </a:ln>
          </p:spPr>
          <p:txBody>
            <a:bodyPr/>
            <a:lstStyle/>
            <a:p>
              <a:endParaRPr lang="en-US"/>
            </a:p>
          </p:txBody>
        </p:sp>
        <p:sp>
          <p:nvSpPr>
            <p:cNvPr id="306" name="Google Shape;306;p23"/>
            <p:cNvSpPr/>
            <p:nvPr/>
          </p:nvSpPr>
          <p:spPr>
            <a:xfrm>
              <a:off x="0" y="9847745"/>
              <a:ext cx="4545262" cy="4330395"/>
            </a:xfrm>
            <a:custGeom>
              <a:avLst/>
              <a:gdLst/>
              <a:ahLst/>
              <a:cxnLst/>
              <a:rect l="l" t="t" r="r" b="b"/>
              <a:pathLst>
                <a:path w="4545262" h="4330395" extrusionOk="0">
                  <a:moveTo>
                    <a:pt x="0" y="0"/>
                  </a:moveTo>
                  <a:lnTo>
                    <a:pt x="4545262" y="0"/>
                  </a:lnTo>
                  <a:lnTo>
                    <a:pt x="4545262" y="4330395"/>
                  </a:lnTo>
                  <a:lnTo>
                    <a:pt x="0" y="4330395"/>
                  </a:lnTo>
                  <a:lnTo>
                    <a:pt x="0" y="0"/>
                  </a:lnTo>
                  <a:close/>
                </a:path>
              </a:pathLst>
            </a:custGeom>
            <a:blipFill rotWithShape="1">
              <a:blip r:embed="rId3">
                <a:alphaModFix/>
              </a:blip>
              <a:stretch>
                <a:fillRect/>
              </a:stretch>
            </a:blipFill>
            <a:ln>
              <a:noFill/>
            </a:ln>
          </p:spPr>
          <p:txBody>
            <a:bodyPr/>
            <a:lstStyle/>
            <a:p>
              <a:endParaRPr lang="en-US"/>
            </a:p>
          </p:txBody>
        </p:sp>
      </p:grpSp>
      <p:grpSp>
        <p:nvGrpSpPr>
          <p:cNvPr id="307" name="Google Shape;307;p23"/>
          <p:cNvGrpSpPr/>
          <p:nvPr/>
        </p:nvGrpSpPr>
        <p:grpSpPr>
          <a:xfrm>
            <a:off x="7669001" y="161282"/>
            <a:ext cx="1704473" cy="5316802"/>
            <a:chOff x="0" y="0"/>
            <a:chExt cx="4545262" cy="14178140"/>
          </a:xfrm>
        </p:grpSpPr>
        <p:sp>
          <p:nvSpPr>
            <p:cNvPr id="308" name="Google Shape;308;p23"/>
            <p:cNvSpPr/>
            <p:nvPr/>
          </p:nvSpPr>
          <p:spPr>
            <a:xfrm>
              <a:off x="0" y="0"/>
              <a:ext cx="4545262" cy="4330395"/>
            </a:xfrm>
            <a:custGeom>
              <a:avLst/>
              <a:gdLst/>
              <a:ahLst/>
              <a:cxnLst/>
              <a:rect l="l" t="t" r="r" b="b"/>
              <a:pathLst>
                <a:path w="4545262" h="4330395" extrusionOk="0">
                  <a:moveTo>
                    <a:pt x="0" y="0"/>
                  </a:moveTo>
                  <a:lnTo>
                    <a:pt x="4545262" y="0"/>
                  </a:lnTo>
                  <a:lnTo>
                    <a:pt x="4545262" y="4330395"/>
                  </a:lnTo>
                  <a:lnTo>
                    <a:pt x="0" y="4330395"/>
                  </a:lnTo>
                  <a:lnTo>
                    <a:pt x="0" y="0"/>
                  </a:lnTo>
                  <a:close/>
                </a:path>
              </a:pathLst>
            </a:custGeom>
            <a:blipFill rotWithShape="1">
              <a:blip r:embed="rId3">
                <a:alphaModFix/>
              </a:blip>
              <a:stretch>
                <a:fillRect/>
              </a:stretch>
            </a:blipFill>
            <a:ln>
              <a:noFill/>
            </a:ln>
          </p:spPr>
          <p:txBody>
            <a:bodyPr/>
            <a:lstStyle/>
            <a:p>
              <a:endParaRPr lang="en-US"/>
            </a:p>
          </p:txBody>
        </p:sp>
        <p:sp>
          <p:nvSpPr>
            <p:cNvPr id="309" name="Google Shape;309;p23"/>
            <p:cNvSpPr/>
            <p:nvPr/>
          </p:nvSpPr>
          <p:spPr>
            <a:xfrm>
              <a:off x="0" y="4923873"/>
              <a:ext cx="4545262" cy="4330395"/>
            </a:xfrm>
            <a:custGeom>
              <a:avLst/>
              <a:gdLst/>
              <a:ahLst/>
              <a:cxnLst/>
              <a:rect l="l" t="t" r="r" b="b"/>
              <a:pathLst>
                <a:path w="4545262" h="4330395" extrusionOk="0">
                  <a:moveTo>
                    <a:pt x="0" y="0"/>
                  </a:moveTo>
                  <a:lnTo>
                    <a:pt x="4545262" y="0"/>
                  </a:lnTo>
                  <a:lnTo>
                    <a:pt x="4545262" y="4330394"/>
                  </a:lnTo>
                  <a:lnTo>
                    <a:pt x="0" y="4330394"/>
                  </a:lnTo>
                  <a:lnTo>
                    <a:pt x="0" y="0"/>
                  </a:lnTo>
                  <a:close/>
                </a:path>
              </a:pathLst>
            </a:custGeom>
            <a:blipFill rotWithShape="1">
              <a:blip r:embed="rId3">
                <a:alphaModFix/>
              </a:blip>
              <a:stretch>
                <a:fillRect/>
              </a:stretch>
            </a:blipFill>
            <a:ln>
              <a:noFill/>
            </a:ln>
          </p:spPr>
          <p:txBody>
            <a:bodyPr/>
            <a:lstStyle/>
            <a:p>
              <a:endParaRPr lang="en-US"/>
            </a:p>
          </p:txBody>
        </p:sp>
        <p:sp>
          <p:nvSpPr>
            <p:cNvPr id="310" name="Google Shape;310;p23"/>
            <p:cNvSpPr/>
            <p:nvPr/>
          </p:nvSpPr>
          <p:spPr>
            <a:xfrm>
              <a:off x="0" y="9847745"/>
              <a:ext cx="4545262" cy="4330395"/>
            </a:xfrm>
            <a:custGeom>
              <a:avLst/>
              <a:gdLst/>
              <a:ahLst/>
              <a:cxnLst/>
              <a:rect l="l" t="t" r="r" b="b"/>
              <a:pathLst>
                <a:path w="4545262" h="4330395" extrusionOk="0">
                  <a:moveTo>
                    <a:pt x="0" y="0"/>
                  </a:moveTo>
                  <a:lnTo>
                    <a:pt x="4545262" y="0"/>
                  </a:lnTo>
                  <a:lnTo>
                    <a:pt x="4545262" y="4330395"/>
                  </a:lnTo>
                  <a:lnTo>
                    <a:pt x="0" y="4330395"/>
                  </a:lnTo>
                  <a:lnTo>
                    <a:pt x="0" y="0"/>
                  </a:lnTo>
                  <a:close/>
                </a:path>
              </a:pathLst>
            </a:custGeom>
            <a:blipFill rotWithShape="1">
              <a:blip r:embed="rId3">
                <a:alphaModFix/>
              </a:blip>
              <a:stretch>
                <a:fillRect/>
              </a:stretch>
            </a:blipFill>
            <a:ln>
              <a:noFill/>
            </a:ln>
          </p:spPr>
          <p:txBody>
            <a:bodyPr/>
            <a:lstStyle/>
            <a:p>
              <a:endParaRPr lang="en-US"/>
            </a:p>
          </p:txBody>
        </p:sp>
      </p:grpSp>
      <p:pic>
        <p:nvPicPr>
          <p:cNvPr id="311" name="Google Shape;311;p23"/>
          <p:cNvPicPr preferRelativeResize="0"/>
          <p:nvPr/>
        </p:nvPicPr>
        <p:blipFill rotWithShape="1">
          <a:blip r:embed="rId4">
            <a:alphaModFix/>
          </a:blip>
          <a:srcRect t="15542" b="15535"/>
          <a:stretch/>
        </p:blipFill>
        <p:spPr>
          <a:xfrm>
            <a:off x="840550" y="0"/>
            <a:ext cx="7462886" cy="5143501"/>
          </a:xfrm>
          <a:prstGeom prst="rect">
            <a:avLst/>
          </a:prstGeom>
          <a:noFill/>
          <a:ln>
            <a:noFill/>
          </a:ln>
        </p:spPr>
      </p:pic>
      <p:sp>
        <p:nvSpPr>
          <p:cNvPr id="312" name="Google Shape;312;p23"/>
          <p:cNvSpPr txBox="1"/>
          <p:nvPr/>
        </p:nvSpPr>
        <p:spPr>
          <a:xfrm>
            <a:off x="1227976" y="219075"/>
            <a:ext cx="6688200" cy="2339700"/>
          </a:xfrm>
          <a:prstGeom prst="rect">
            <a:avLst/>
          </a:prstGeom>
          <a:noFill/>
          <a:ln>
            <a:noFill/>
          </a:ln>
        </p:spPr>
        <p:txBody>
          <a:bodyPr spcFirstLastPara="1" wrap="square" lIns="0" tIns="0" rIns="0" bIns="0" anchor="t" anchorCtr="0">
            <a:spAutoFit/>
          </a:bodyPr>
          <a:lstStyle/>
          <a:p>
            <a:pPr marL="0" marR="0" lvl="0" indent="0" algn="ctr" rtl="0">
              <a:lnSpc>
                <a:spcPct val="140003"/>
              </a:lnSpc>
              <a:spcBef>
                <a:spcPts val="0"/>
              </a:spcBef>
              <a:spcAft>
                <a:spcPts val="0"/>
              </a:spcAft>
              <a:buNone/>
            </a:pPr>
            <a:r>
              <a:rPr lang="en" sz="15200" b="0" i="0" u="none" strike="noStrike" cap="none">
                <a:solidFill>
                  <a:srgbClr val="0DCB73"/>
                </a:solidFill>
                <a:latin typeface="Zilla Slab"/>
                <a:ea typeface="Zilla Slab"/>
                <a:cs typeface="Zilla Slab"/>
                <a:sym typeface="Zilla Slab"/>
              </a:rPr>
              <a:t>0</a:t>
            </a:r>
            <a:r>
              <a:rPr lang="en" sz="15200">
                <a:solidFill>
                  <a:srgbClr val="0DCB73"/>
                </a:solidFill>
                <a:latin typeface="Zilla Slab"/>
                <a:ea typeface="Zilla Slab"/>
                <a:cs typeface="Zilla Slab"/>
                <a:sym typeface="Zilla Slab"/>
              </a:rPr>
              <a:t>3</a:t>
            </a:r>
            <a:endParaRPr sz="700"/>
          </a:p>
        </p:txBody>
      </p:sp>
      <p:sp>
        <p:nvSpPr>
          <p:cNvPr id="313" name="Google Shape;313;p23"/>
          <p:cNvSpPr txBox="1"/>
          <p:nvPr/>
        </p:nvSpPr>
        <p:spPr>
          <a:xfrm>
            <a:off x="1227976" y="2571742"/>
            <a:ext cx="6688200" cy="184710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 sz="5000">
                <a:solidFill>
                  <a:srgbClr val="0DCB73"/>
                </a:solidFill>
                <a:latin typeface="Zilla Slab"/>
                <a:ea typeface="Zilla Slab"/>
                <a:cs typeface="Zilla Slab"/>
                <a:sym typeface="Zilla Slab"/>
              </a:rPr>
              <a:t>TECHNOLOGY AND ARCHITECTURE</a:t>
            </a:r>
            <a:endParaRPr sz="5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fade">
                                      <p:cBhvr>
                                        <p:cTn id="7" dur="1000"/>
                                        <p:tgtEl>
                                          <p:spTgt spid="31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fade">
                                      <p:cBhvr>
                                        <p:cTn id="11" dur="10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grpSp>
        <p:nvGrpSpPr>
          <p:cNvPr id="318" name="Google Shape;318;p24"/>
          <p:cNvGrpSpPr/>
          <p:nvPr/>
        </p:nvGrpSpPr>
        <p:grpSpPr>
          <a:xfrm>
            <a:off x="715628" y="1757785"/>
            <a:ext cx="334548" cy="334548"/>
            <a:chOff x="0" y="0"/>
            <a:chExt cx="812800" cy="812800"/>
          </a:xfrm>
        </p:grpSpPr>
        <p:sp>
          <p:nvSpPr>
            <p:cNvPr id="319" name="Google Shape;31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CB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0" name="Google Shape;320;p24"/>
            <p:cNvSpPr txBox="1"/>
            <p:nvPr/>
          </p:nvSpPr>
          <p:spPr>
            <a:xfrm>
              <a:off x="76200" y="57150"/>
              <a:ext cx="660300" cy="6795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21" name="Google Shape;321;p24"/>
          <p:cNvGrpSpPr/>
          <p:nvPr/>
        </p:nvGrpSpPr>
        <p:grpSpPr>
          <a:xfrm>
            <a:off x="747159" y="3164771"/>
            <a:ext cx="334548" cy="334548"/>
            <a:chOff x="0" y="0"/>
            <a:chExt cx="812800" cy="812800"/>
          </a:xfrm>
        </p:grpSpPr>
        <p:sp>
          <p:nvSpPr>
            <p:cNvPr id="322" name="Google Shape;32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CB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3" name="Google Shape;323;p24"/>
            <p:cNvSpPr txBox="1"/>
            <p:nvPr/>
          </p:nvSpPr>
          <p:spPr>
            <a:xfrm>
              <a:off x="76200" y="57150"/>
              <a:ext cx="660300" cy="6795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24" name="Google Shape;324;p24"/>
          <p:cNvGrpSpPr/>
          <p:nvPr/>
        </p:nvGrpSpPr>
        <p:grpSpPr>
          <a:xfrm>
            <a:off x="0" y="-36166"/>
            <a:ext cx="9144300" cy="1428431"/>
            <a:chOff x="0" y="-19050"/>
            <a:chExt cx="4816592" cy="752400"/>
          </a:xfrm>
        </p:grpSpPr>
        <p:sp>
          <p:nvSpPr>
            <p:cNvPr id="325" name="Google Shape;325;p24"/>
            <p:cNvSpPr/>
            <p:nvPr/>
          </p:nvSpPr>
          <p:spPr>
            <a:xfrm>
              <a:off x="0" y="0"/>
              <a:ext cx="4816592" cy="733232"/>
            </a:xfrm>
            <a:custGeom>
              <a:avLst/>
              <a:gdLst/>
              <a:ahLst/>
              <a:cxnLst/>
              <a:rect l="l" t="t" r="r" b="b"/>
              <a:pathLst>
                <a:path w="4816592" h="733232" extrusionOk="0">
                  <a:moveTo>
                    <a:pt x="0" y="0"/>
                  </a:moveTo>
                  <a:lnTo>
                    <a:pt x="4816592" y="0"/>
                  </a:lnTo>
                  <a:lnTo>
                    <a:pt x="4816592" y="733232"/>
                  </a:lnTo>
                  <a:lnTo>
                    <a:pt x="0" y="733232"/>
                  </a:lnTo>
                  <a:close/>
                </a:path>
              </a:pathLst>
            </a:custGeom>
            <a:solidFill>
              <a:srgbClr val="0DCB73"/>
            </a:solidFill>
            <a:ln>
              <a:noFill/>
            </a:ln>
          </p:spPr>
          <p:txBody>
            <a:bodyPr/>
            <a:lstStyle/>
            <a:p>
              <a:endParaRPr lang="en-US"/>
            </a:p>
          </p:txBody>
        </p:sp>
        <p:sp>
          <p:nvSpPr>
            <p:cNvPr id="326" name="Google Shape;326;p24"/>
            <p:cNvSpPr txBox="1"/>
            <p:nvPr/>
          </p:nvSpPr>
          <p:spPr>
            <a:xfrm>
              <a:off x="0" y="-19050"/>
              <a:ext cx="4816500" cy="7524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27" name="Google Shape;327;p24"/>
          <p:cNvSpPr txBox="1"/>
          <p:nvPr/>
        </p:nvSpPr>
        <p:spPr>
          <a:xfrm>
            <a:off x="2023800" y="293300"/>
            <a:ext cx="5096400" cy="769500"/>
          </a:xfrm>
          <a:prstGeom prst="rect">
            <a:avLst/>
          </a:prstGeom>
          <a:noFill/>
          <a:ln>
            <a:noFill/>
          </a:ln>
        </p:spPr>
        <p:txBody>
          <a:bodyPr spcFirstLastPara="1" wrap="square" lIns="0" tIns="0" rIns="0" bIns="0" anchor="t" anchorCtr="0">
            <a:spAutoFit/>
          </a:bodyPr>
          <a:lstStyle/>
          <a:p>
            <a:pPr marL="0" marR="0" lvl="0" indent="0" algn="ctr" rtl="0">
              <a:lnSpc>
                <a:spcPct val="139998"/>
              </a:lnSpc>
              <a:spcBef>
                <a:spcPts val="0"/>
              </a:spcBef>
              <a:spcAft>
                <a:spcPts val="0"/>
              </a:spcAft>
              <a:buNone/>
            </a:pPr>
            <a:r>
              <a:rPr lang="en" sz="5000">
                <a:solidFill>
                  <a:srgbClr val="FFFFFF"/>
                </a:solidFill>
                <a:latin typeface="Zilla Slab"/>
                <a:ea typeface="Zilla Slab"/>
                <a:cs typeface="Zilla Slab"/>
                <a:sym typeface="Zilla Slab"/>
              </a:rPr>
              <a:t>Technology Used</a:t>
            </a:r>
            <a:endParaRPr sz="700"/>
          </a:p>
        </p:txBody>
      </p:sp>
      <p:sp>
        <p:nvSpPr>
          <p:cNvPr id="328" name="Google Shape;328;p24"/>
          <p:cNvSpPr txBox="1"/>
          <p:nvPr/>
        </p:nvSpPr>
        <p:spPr>
          <a:xfrm>
            <a:off x="1251200" y="1765050"/>
            <a:ext cx="1099800" cy="277200"/>
          </a:xfrm>
          <a:prstGeom prst="rect">
            <a:avLst/>
          </a:prstGeom>
          <a:noFill/>
          <a:ln>
            <a:noFill/>
          </a:ln>
        </p:spPr>
        <p:txBody>
          <a:bodyPr spcFirstLastPara="1" wrap="square" lIns="0" tIns="0" rIns="0" bIns="0" anchor="t" anchorCtr="0">
            <a:spAutoFit/>
          </a:bodyPr>
          <a:lstStyle/>
          <a:p>
            <a:pPr marL="0" marR="0" lvl="0" indent="0" algn="ctr" rtl="0">
              <a:lnSpc>
                <a:spcPct val="122041"/>
              </a:lnSpc>
              <a:spcBef>
                <a:spcPts val="0"/>
              </a:spcBef>
              <a:spcAft>
                <a:spcPts val="0"/>
              </a:spcAft>
              <a:buNone/>
            </a:pPr>
            <a:r>
              <a:rPr lang="en" sz="1800">
                <a:latin typeface="Public Sans"/>
                <a:ea typeface="Public Sans"/>
                <a:cs typeface="Public Sans"/>
                <a:sym typeface="Public Sans"/>
              </a:rPr>
              <a:t>Frontend</a:t>
            </a:r>
            <a:endParaRPr sz="700"/>
          </a:p>
        </p:txBody>
      </p:sp>
      <p:sp>
        <p:nvSpPr>
          <p:cNvPr id="329" name="Google Shape;329;p24"/>
          <p:cNvSpPr txBox="1"/>
          <p:nvPr/>
        </p:nvSpPr>
        <p:spPr>
          <a:xfrm>
            <a:off x="879625" y="3210025"/>
            <a:ext cx="1838100" cy="277200"/>
          </a:xfrm>
          <a:prstGeom prst="rect">
            <a:avLst/>
          </a:prstGeom>
          <a:noFill/>
          <a:ln>
            <a:noFill/>
          </a:ln>
        </p:spPr>
        <p:txBody>
          <a:bodyPr spcFirstLastPara="1" wrap="square" lIns="0" tIns="0" rIns="0" bIns="0" anchor="t" anchorCtr="0">
            <a:spAutoFit/>
          </a:bodyPr>
          <a:lstStyle/>
          <a:p>
            <a:pPr marL="0" marR="0" lvl="0" indent="0" algn="ctr" rtl="0">
              <a:lnSpc>
                <a:spcPct val="122041"/>
              </a:lnSpc>
              <a:spcBef>
                <a:spcPts val="0"/>
              </a:spcBef>
              <a:spcAft>
                <a:spcPts val="0"/>
              </a:spcAft>
              <a:buNone/>
            </a:pPr>
            <a:r>
              <a:rPr lang="en" sz="1800">
                <a:latin typeface="Public Sans"/>
                <a:ea typeface="Public Sans"/>
                <a:cs typeface="Public Sans"/>
                <a:sym typeface="Public Sans"/>
              </a:rPr>
              <a:t>Backend</a:t>
            </a:r>
            <a:endParaRPr sz="700"/>
          </a:p>
        </p:txBody>
      </p:sp>
      <p:sp>
        <p:nvSpPr>
          <p:cNvPr id="330" name="Google Shape;330;p24"/>
          <p:cNvSpPr txBox="1"/>
          <p:nvPr/>
        </p:nvSpPr>
        <p:spPr>
          <a:xfrm>
            <a:off x="2824500" y="1475138"/>
            <a:ext cx="6319800" cy="1206900"/>
          </a:xfrm>
          <a:prstGeom prst="rect">
            <a:avLst/>
          </a:prstGeom>
          <a:noFill/>
          <a:ln>
            <a:noFill/>
          </a:ln>
        </p:spPr>
        <p:txBody>
          <a:bodyPr spcFirstLastPara="1" wrap="square" lIns="0" tIns="0" rIns="0" bIns="0" anchor="t" anchorCtr="0">
            <a:spAutoFit/>
          </a:bodyPr>
          <a:lstStyle/>
          <a:p>
            <a:pPr marL="457200" lvl="0" indent="-317500" algn="l" rtl="0">
              <a:lnSpc>
                <a:spcPct val="115000"/>
              </a:lnSpc>
              <a:spcBef>
                <a:spcPts val="0"/>
              </a:spcBef>
              <a:spcAft>
                <a:spcPts val="0"/>
              </a:spcAft>
              <a:buSzPts val="1400"/>
              <a:buFont typeface="Lato"/>
              <a:buChar char="●"/>
            </a:pPr>
            <a:r>
              <a:rPr lang="en" b="1">
                <a:solidFill>
                  <a:schemeClr val="dk2"/>
                </a:solidFill>
                <a:latin typeface="Lato"/>
                <a:ea typeface="Lato"/>
                <a:cs typeface="Lato"/>
                <a:sym typeface="Lato"/>
              </a:rPr>
              <a:t>Typescript</a:t>
            </a:r>
            <a:r>
              <a:rPr lang="en" b="1">
                <a:solidFill>
                  <a:srgbClr val="EB5600"/>
                </a:solidFill>
                <a:latin typeface="Lato"/>
                <a:ea typeface="Lato"/>
                <a:cs typeface="Lato"/>
                <a:sym typeface="Lato"/>
              </a:rPr>
              <a:t> </a:t>
            </a:r>
            <a:endParaRPr b="1">
              <a:solidFill>
                <a:srgbClr val="EB5600"/>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a:solidFill>
                  <a:schemeClr val="dk2"/>
                </a:solidFill>
                <a:latin typeface="Lato"/>
                <a:ea typeface="Lato"/>
                <a:cs typeface="Lato"/>
                <a:sym typeface="Lato"/>
              </a:rPr>
              <a:t>React</a:t>
            </a:r>
            <a:endParaRPr b="1">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a:solidFill>
                  <a:schemeClr val="dk2"/>
                </a:solidFill>
                <a:latin typeface="Lato"/>
                <a:ea typeface="Lato"/>
                <a:cs typeface="Lato"/>
                <a:sym typeface="Lato"/>
              </a:rPr>
              <a:t>React Router</a:t>
            </a:r>
            <a:endParaRPr b="1">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a:solidFill>
                  <a:schemeClr val="dk2"/>
                </a:solidFill>
                <a:latin typeface="Lato"/>
                <a:ea typeface="Lato"/>
                <a:cs typeface="Lato"/>
                <a:sym typeface="Lato"/>
              </a:rPr>
              <a:t>Tailwind</a:t>
            </a:r>
            <a:endParaRPr b="1">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a:solidFill>
                  <a:schemeClr val="dk2"/>
                </a:solidFill>
                <a:latin typeface="Lato"/>
                <a:ea typeface="Lato"/>
                <a:cs typeface="Lato"/>
                <a:sym typeface="Lato"/>
              </a:rPr>
              <a:t>Node.js</a:t>
            </a:r>
            <a:endParaRPr sz="1000">
              <a:latin typeface="Public Sans"/>
              <a:ea typeface="Public Sans"/>
              <a:cs typeface="Public Sans"/>
              <a:sym typeface="Public Sans"/>
            </a:endParaRPr>
          </a:p>
        </p:txBody>
      </p:sp>
      <p:sp>
        <p:nvSpPr>
          <p:cNvPr id="331" name="Google Shape;331;p24"/>
          <p:cNvSpPr txBox="1"/>
          <p:nvPr/>
        </p:nvSpPr>
        <p:spPr>
          <a:xfrm>
            <a:off x="2824494" y="2872713"/>
            <a:ext cx="4385400" cy="1454700"/>
          </a:xfrm>
          <a:prstGeom prst="rect">
            <a:avLst/>
          </a:prstGeom>
          <a:noFill/>
          <a:ln>
            <a:noFill/>
          </a:ln>
        </p:spPr>
        <p:txBody>
          <a:bodyPr spcFirstLastPara="1" wrap="square" lIns="0" tIns="0" rIns="0" bIns="0" anchor="t" anchorCtr="0">
            <a:spAutoFit/>
          </a:bodyPr>
          <a:lstStyle/>
          <a:p>
            <a:pPr marL="457200" lvl="0" indent="-317500" algn="l" rtl="0">
              <a:lnSpc>
                <a:spcPct val="115000"/>
              </a:lnSpc>
              <a:spcBef>
                <a:spcPts val="0"/>
              </a:spcBef>
              <a:spcAft>
                <a:spcPts val="0"/>
              </a:spcAft>
              <a:buClr>
                <a:schemeClr val="dk2"/>
              </a:buClr>
              <a:buSzPts val="1400"/>
              <a:buFont typeface="Lato"/>
              <a:buChar char="●"/>
            </a:pPr>
            <a:r>
              <a:rPr lang="en" b="1">
                <a:solidFill>
                  <a:schemeClr val="dk2"/>
                </a:solidFill>
                <a:latin typeface="Lato"/>
                <a:ea typeface="Lato"/>
                <a:cs typeface="Lato"/>
                <a:sym typeface="Lato"/>
              </a:rPr>
              <a:t>Python</a:t>
            </a:r>
            <a:endParaRPr>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a:solidFill>
                  <a:schemeClr val="dk2"/>
                </a:solidFill>
                <a:latin typeface="Lato"/>
                <a:ea typeface="Lato"/>
                <a:cs typeface="Lato"/>
                <a:sym typeface="Lato"/>
              </a:rPr>
              <a:t>PostgreSQL</a:t>
            </a:r>
            <a:r>
              <a:rPr lang="en">
                <a:solidFill>
                  <a:schemeClr val="dk2"/>
                </a:solidFill>
                <a:latin typeface="Lato"/>
                <a:ea typeface="Lato"/>
                <a:cs typeface="Lato"/>
                <a:sym typeface="Lato"/>
              </a:rPr>
              <a:t> </a:t>
            </a:r>
            <a:endParaRPr>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a:solidFill>
                  <a:schemeClr val="dk2"/>
                </a:solidFill>
                <a:latin typeface="Lato"/>
                <a:ea typeface="Lato"/>
                <a:cs typeface="Lato"/>
                <a:sym typeface="Lato"/>
              </a:rPr>
              <a:t>FastAPI</a:t>
            </a:r>
            <a:endParaRPr b="1">
              <a:solidFill>
                <a:schemeClr val="dk2"/>
              </a:solidFill>
              <a:latin typeface="Lato"/>
              <a:ea typeface="Lato"/>
              <a:cs typeface="Lato"/>
              <a:sym typeface="Lato"/>
            </a:endParaRPr>
          </a:p>
          <a:p>
            <a:pPr marL="457200" lvl="0" indent="-311150" algn="l" rtl="0">
              <a:lnSpc>
                <a:spcPct val="115000"/>
              </a:lnSpc>
              <a:spcBef>
                <a:spcPts val="0"/>
              </a:spcBef>
              <a:spcAft>
                <a:spcPts val="0"/>
              </a:spcAft>
              <a:buClr>
                <a:schemeClr val="dk2"/>
              </a:buClr>
              <a:buSzPts val="1300"/>
              <a:buFont typeface="Lato"/>
              <a:buChar char="●"/>
            </a:pPr>
            <a:r>
              <a:rPr lang="en" b="1">
                <a:solidFill>
                  <a:schemeClr val="dk2"/>
                </a:solidFill>
                <a:latin typeface="Lato"/>
                <a:ea typeface="Lato"/>
                <a:cs typeface="Lato"/>
                <a:sym typeface="Lato"/>
              </a:rPr>
              <a:t>Stripe</a:t>
            </a:r>
            <a:endParaRPr b="1">
              <a:solidFill>
                <a:schemeClr val="dk2"/>
              </a:solidFill>
              <a:latin typeface="Lato"/>
              <a:ea typeface="Lato"/>
              <a:cs typeface="Lato"/>
              <a:sym typeface="Lato"/>
            </a:endParaRPr>
          </a:p>
          <a:p>
            <a:pPr marL="457200" lvl="0" indent="-317500" algn="l" rtl="0">
              <a:lnSpc>
                <a:spcPct val="115000"/>
              </a:lnSpc>
              <a:spcBef>
                <a:spcPts val="0"/>
              </a:spcBef>
              <a:spcAft>
                <a:spcPts val="0"/>
              </a:spcAft>
              <a:buClr>
                <a:schemeClr val="dk2"/>
              </a:buClr>
              <a:buSzPts val="1400"/>
              <a:buFont typeface="Lato"/>
              <a:buChar char="●"/>
            </a:pPr>
            <a:r>
              <a:rPr lang="en" b="1">
                <a:solidFill>
                  <a:schemeClr val="dk2"/>
                </a:solidFill>
                <a:latin typeface="Lato"/>
                <a:ea typeface="Lato"/>
                <a:cs typeface="Lato"/>
                <a:sym typeface="Lato"/>
              </a:rPr>
              <a:t>JWT</a:t>
            </a:r>
            <a:endParaRPr b="1">
              <a:solidFill>
                <a:schemeClr val="dk2"/>
              </a:solidFill>
              <a:latin typeface="Lato"/>
              <a:ea typeface="Lato"/>
              <a:cs typeface="Lato"/>
              <a:sym typeface="Lato"/>
            </a:endParaRPr>
          </a:p>
          <a:p>
            <a:pPr marL="457200" lvl="0" indent="-311150" algn="l" rtl="0">
              <a:lnSpc>
                <a:spcPct val="115000"/>
              </a:lnSpc>
              <a:spcBef>
                <a:spcPts val="0"/>
              </a:spcBef>
              <a:spcAft>
                <a:spcPts val="0"/>
              </a:spcAft>
              <a:buClr>
                <a:schemeClr val="dk2"/>
              </a:buClr>
              <a:buSzPts val="1300"/>
              <a:buFont typeface="Lato"/>
              <a:buChar char="●"/>
            </a:pPr>
            <a:r>
              <a:rPr lang="en" b="1">
                <a:solidFill>
                  <a:schemeClr val="dk2"/>
                </a:solidFill>
                <a:latin typeface="Lato"/>
                <a:ea typeface="Lato"/>
                <a:cs typeface="Lato"/>
                <a:sym typeface="Lato"/>
              </a:rPr>
              <a:t>Twilio</a:t>
            </a:r>
            <a:endParaRPr b="1">
              <a:solidFill>
                <a:schemeClr val="dk2"/>
              </a:solidFill>
              <a:latin typeface="Lato"/>
              <a:ea typeface="Lato"/>
              <a:cs typeface="Lato"/>
              <a:sym typeface="Lato"/>
            </a:endParaRPr>
          </a:p>
        </p:txBody>
      </p:sp>
      <p:cxnSp>
        <p:nvCxnSpPr>
          <p:cNvPr id="332" name="Google Shape;332;p24"/>
          <p:cNvCxnSpPr/>
          <p:nvPr/>
        </p:nvCxnSpPr>
        <p:spPr>
          <a:xfrm>
            <a:off x="757670" y="2764925"/>
            <a:ext cx="7872000" cy="0"/>
          </a:xfrm>
          <a:prstGeom prst="straightConnector1">
            <a:avLst/>
          </a:prstGeom>
          <a:noFill/>
          <a:ln w="19050" cap="flat" cmpd="sng">
            <a:solidFill>
              <a:srgbClr val="0DCB73"/>
            </a:solidFill>
            <a:prstDash val="solid"/>
            <a:round/>
            <a:headEnd type="none" w="sm" len="sm"/>
            <a:tailEnd type="none" w="sm" len="sm"/>
          </a:ln>
        </p:spPr>
      </p:cxnSp>
      <p:cxnSp>
        <p:nvCxnSpPr>
          <p:cNvPr id="333" name="Google Shape;333;p24"/>
          <p:cNvCxnSpPr/>
          <p:nvPr/>
        </p:nvCxnSpPr>
        <p:spPr>
          <a:xfrm>
            <a:off x="757670" y="4325703"/>
            <a:ext cx="7872000" cy="0"/>
          </a:xfrm>
          <a:prstGeom prst="straightConnector1">
            <a:avLst/>
          </a:prstGeom>
          <a:noFill/>
          <a:ln w="19050" cap="flat" cmpd="sng">
            <a:solidFill>
              <a:srgbClr val="0DCB73"/>
            </a:solidFill>
            <a:prstDash val="solid"/>
            <a:round/>
            <a:headEnd type="none" w="sm" len="sm"/>
            <a:tailEnd type="none" w="sm" len="sm"/>
          </a:ln>
        </p:spPr>
      </p:cxnSp>
      <p:grpSp>
        <p:nvGrpSpPr>
          <p:cNvPr id="334" name="Google Shape;334;p24"/>
          <p:cNvGrpSpPr/>
          <p:nvPr/>
        </p:nvGrpSpPr>
        <p:grpSpPr>
          <a:xfrm>
            <a:off x="768932" y="4470196"/>
            <a:ext cx="334548" cy="334548"/>
            <a:chOff x="0" y="0"/>
            <a:chExt cx="812800" cy="812800"/>
          </a:xfrm>
        </p:grpSpPr>
        <p:sp>
          <p:nvSpPr>
            <p:cNvPr id="335" name="Google Shape;335;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CB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36" name="Google Shape;336;p24"/>
            <p:cNvSpPr txBox="1"/>
            <p:nvPr/>
          </p:nvSpPr>
          <p:spPr>
            <a:xfrm>
              <a:off x="76200" y="57150"/>
              <a:ext cx="660300" cy="6795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37" name="Google Shape;337;p24"/>
          <p:cNvSpPr txBox="1"/>
          <p:nvPr/>
        </p:nvSpPr>
        <p:spPr>
          <a:xfrm>
            <a:off x="1192825" y="4470200"/>
            <a:ext cx="1502700" cy="277200"/>
          </a:xfrm>
          <a:prstGeom prst="rect">
            <a:avLst/>
          </a:prstGeom>
          <a:noFill/>
          <a:ln>
            <a:noFill/>
          </a:ln>
        </p:spPr>
        <p:txBody>
          <a:bodyPr spcFirstLastPara="1" wrap="square" lIns="0" tIns="0" rIns="0" bIns="0" anchor="t" anchorCtr="0">
            <a:spAutoFit/>
          </a:bodyPr>
          <a:lstStyle/>
          <a:p>
            <a:pPr marL="0" marR="0" lvl="0" indent="0" algn="ctr" rtl="0">
              <a:lnSpc>
                <a:spcPct val="122041"/>
              </a:lnSpc>
              <a:spcBef>
                <a:spcPts val="0"/>
              </a:spcBef>
              <a:spcAft>
                <a:spcPts val="0"/>
              </a:spcAft>
              <a:buNone/>
            </a:pPr>
            <a:r>
              <a:rPr lang="en" sz="1800">
                <a:latin typeface="Public Sans"/>
                <a:ea typeface="Public Sans"/>
                <a:cs typeface="Public Sans"/>
                <a:sym typeface="Public Sans"/>
              </a:rPr>
              <a:t>Deployment</a:t>
            </a:r>
            <a:endParaRPr sz="700"/>
          </a:p>
        </p:txBody>
      </p:sp>
      <p:sp>
        <p:nvSpPr>
          <p:cNvPr id="338" name="Google Shape;338;p24"/>
          <p:cNvSpPr txBox="1"/>
          <p:nvPr/>
        </p:nvSpPr>
        <p:spPr>
          <a:xfrm>
            <a:off x="2824494" y="4509513"/>
            <a:ext cx="4385400" cy="401700"/>
          </a:xfrm>
          <a:prstGeom prst="rect">
            <a:avLst/>
          </a:prstGeom>
          <a:noFill/>
          <a:ln>
            <a:noFill/>
          </a:ln>
        </p:spPr>
        <p:txBody>
          <a:bodyPr spcFirstLastPara="1" wrap="square" lIns="0" tIns="0" rIns="0" bIns="0" anchor="t" anchorCtr="0">
            <a:spAutoFit/>
          </a:bodyPr>
          <a:lstStyle/>
          <a:p>
            <a:pPr marL="457200" lvl="0" indent="-317500" algn="l" rtl="0">
              <a:lnSpc>
                <a:spcPct val="115000"/>
              </a:lnSpc>
              <a:spcBef>
                <a:spcPts val="0"/>
              </a:spcBef>
              <a:spcAft>
                <a:spcPts val="0"/>
              </a:spcAft>
              <a:buClr>
                <a:schemeClr val="dk2"/>
              </a:buClr>
              <a:buSzPts val="1400"/>
              <a:buFont typeface="Lato"/>
              <a:buChar char="●"/>
            </a:pPr>
            <a:r>
              <a:rPr lang="en" b="1">
                <a:solidFill>
                  <a:schemeClr val="dk2"/>
                </a:solidFill>
                <a:latin typeface="Lato"/>
                <a:ea typeface="Lato"/>
                <a:cs typeface="Lato"/>
                <a:sym typeface="Lato"/>
              </a:rPr>
              <a:t>Google cloud</a:t>
            </a:r>
            <a:endParaRPr>
              <a:solidFill>
                <a:schemeClr val="dk2"/>
              </a:solidFill>
              <a:latin typeface="Lato"/>
              <a:ea typeface="Lato"/>
              <a:cs typeface="Lato"/>
              <a:sym typeface="Lato"/>
            </a:endParaRPr>
          </a:p>
          <a:p>
            <a:pPr marL="457200" lvl="0" indent="0" algn="l" rtl="0">
              <a:lnSpc>
                <a:spcPct val="115000"/>
              </a:lnSpc>
              <a:spcBef>
                <a:spcPts val="0"/>
              </a:spcBef>
              <a:spcAft>
                <a:spcPts val="0"/>
              </a:spcAft>
              <a:buNone/>
            </a:pPr>
            <a:endParaRPr sz="1000">
              <a:latin typeface="Public Sans"/>
              <a:ea typeface="Public Sans"/>
              <a:cs typeface="Public Sans"/>
              <a:sym typeface="Public Sans"/>
            </a:endParaRPr>
          </a:p>
        </p:txBody>
      </p:sp>
      <p:pic>
        <p:nvPicPr>
          <p:cNvPr id="339" name="Google Shape;339;p24"/>
          <p:cNvPicPr preferRelativeResize="0"/>
          <p:nvPr/>
        </p:nvPicPr>
        <p:blipFill>
          <a:blip r:embed="rId3">
            <a:alphaModFix/>
          </a:blip>
          <a:stretch>
            <a:fillRect/>
          </a:stretch>
        </p:blipFill>
        <p:spPr>
          <a:xfrm rot="-111">
            <a:off x="6279359" y="1506716"/>
            <a:ext cx="572741" cy="572744"/>
          </a:xfrm>
          <a:prstGeom prst="rect">
            <a:avLst/>
          </a:prstGeom>
          <a:noFill/>
          <a:ln>
            <a:noFill/>
          </a:ln>
        </p:spPr>
      </p:pic>
      <p:pic>
        <p:nvPicPr>
          <p:cNvPr id="340" name="Google Shape;340;p24"/>
          <p:cNvPicPr preferRelativeResize="0"/>
          <p:nvPr/>
        </p:nvPicPr>
        <p:blipFill>
          <a:blip r:embed="rId4">
            <a:alphaModFix/>
          </a:blip>
          <a:stretch>
            <a:fillRect/>
          </a:stretch>
        </p:blipFill>
        <p:spPr>
          <a:xfrm>
            <a:off x="4825522" y="1452375"/>
            <a:ext cx="842210" cy="766950"/>
          </a:xfrm>
          <a:prstGeom prst="rect">
            <a:avLst/>
          </a:prstGeom>
          <a:noFill/>
          <a:ln>
            <a:noFill/>
          </a:ln>
        </p:spPr>
      </p:pic>
      <p:pic>
        <p:nvPicPr>
          <p:cNvPr id="341" name="Google Shape;341;p24"/>
          <p:cNvPicPr preferRelativeResize="0"/>
          <p:nvPr/>
        </p:nvPicPr>
        <p:blipFill>
          <a:blip r:embed="rId5">
            <a:alphaModFix/>
          </a:blip>
          <a:stretch>
            <a:fillRect/>
          </a:stretch>
        </p:blipFill>
        <p:spPr>
          <a:xfrm>
            <a:off x="5539172" y="2138526"/>
            <a:ext cx="973919" cy="518600"/>
          </a:xfrm>
          <a:prstGeom prst="rect">
            <a:avLst/>
          </a:prstGeom>
          <a:noFill/>
          <a:ln>
            <a:noFill/>
          </a:ln>
        </p:spPr>
      </p:pic>
      <p:pic>
        <p:nvPicPr>
          <p:cNvPr id="342" name="Google Shape;342;p24"/>
          <p:cNvPicPr preferRelativeResize="0"/>
          <p:nvPr/>
        </p:nvPicPr>
        <p:blipFill>
          <a:blip r:embed="rId6">
            <a:alphaModFix/>
          </a:blip>
          <a:stretch>
            <a:fillRect/>
          </a:stretch>
        </p:blipFill>
        <p:spPr>
          <a:xfrm>
            <a:off x="7498575" y="1469777"/>
            <a:ext cx="908974" cy="559368"/>
          </a:xfrm>
          <a:prstGeom prst="rect">
            <a:avLst/>
          </a:prstGeom>
          <a:noFill/>
          <a:ln>
            <a:noFill/>
          </a:ln>
        </p:spPr>
      </p:pic>
      <p:pic>
        <p:nvPicPr>
          <p:cNvPr id="343" name="Google Shape;343;p24"/>
          <p:cNvPicPr preferRelativeResize="0"/>
          <p:nvPr/>
        </p:nvPicPr>
        <p:blipFill>
          <a:blip r:embed="rId7">
            <a:alphaModFix/>
          </a:blip>
          <a:stretch>
            <a:fillRect/>
          </a:stretch>
        </p:blipFill>
        <p:spPr>
          <a:xfrm>
            <a:off x="6841330" y="2096134"/>
            <a:ext cx="1035000" cy="631098"/>
          </a:xfrm>
          <a:prstGeom prst="rect">
            <a:avLst/>
          </a:prstGeom>
          <a:noFill/>
          <a:ln>
            <a:noFill/>
          </a:ln>
        </p:spPr>
      </p:pic>
      <p:pic>
        <p:nvPicPr>
          <p:cNvPr id="344" name="Google Shape;344;p24"/>
          <p:cNvPicPr preferRelativeResize="0"/>
          <p:nvPr/>
        </p:nvPicPr>
        <p:blipFill>
          <a:blip r:embed="rId8">
            <a:alphaModFix/>
          </a:blip>
          <a:stretch>
            <a:fillRect/>
          </a:stretch>
        </p:blipFill>
        <p:spPr>
          <a:xfrm>
            <a:off x="4867564" y="2826751"/>
            <a:ext cx="610750" cy="610750"/>
          </a:xfrm>
          <a:prstGeom prst="rect">
            <a:avLst/>
          </a:prstGeom>
          <a:noFill/>
          <a:ln>
            <a:noFill/>
          </a:ln>
        </p:spPr>
      </p:pic>
      <p:pic>
        <p:nvPicPr>
          <p:cNvPr id="345" name="Google Shape;345;p24"/>
          <p:cNvPicPr preferRelativeResize="0"/>
          <p:nvPr/>
        </p:nvPicPr>
        <p:blipFill>
          <a:blip r:embed="rId9">
            <a:alphaModFix/>
          </a:blip>
          <a:stretch>
            <a:fillRect/>
          </a:stretch>
        </p:blipFill>
        <p:spPr>
          <a:xfrm rot="-110">
            <a:off x="6176004" y="2858235"/>
            <a:ext cx="656861" cy="677679"/>
          </a:xfrm>
          <a:prstGeom prst="rect">
            <a:avLst/>
          </a:prstGeom>
          <a:noFill/>
          <a:ln>
            <a:noFill/>
          </a:ln>
        </p:spPr>
      </p:pic>
      <p:pic>
        <p:nvPicPr>
          <p:cNvPr id="346" name="Google Shape;346;p24"/>
          <p:cNvPicPr preferRelativeResize="0"/>
          <p:nvPr/>
        </p:nvPicPr>
        <p:blipFill>
          <a:blip r:embed="rId10">
            <a:alphaModFix/>
          </a:blip>
          <a:stretch>
            <a:fillRect/>
          </a:stretch>
        </p:blipFill>
        <p:spPr>
          <a:xfrm>
            <a:off x="4899318" y="3607255"/>
            <a:ext cx="551100" cy="551100"/>
          </a:xfrm>
          <a:prstGeom prst="rect">
            <a:avLst/>
          </a:prstGeom>
          <a:noFill/>
          <a:ln>
            <a:noFill/>
          </a:ln>
        </p:spPr>
      </p:pic>
      <p:pic>
        <p:nvPicPr>
          <p:cNvPr id="347" name="Google Shape;347;p24"/>
          <p:cNvPicPr preferRelativeResize="0"/>
          <p:nvPr/>
        </p:nvPicPr>
        <p:blipFill>
          <a:blip r:embed="rId11">
            <a:alphaModFix/>
          </a:blip>
          <a:stretch>
            <a:fillRect/>
          </a:stretch>
        </p:blipFill>
        <p:spPr>
          <a:xfrm>
            <a:off x="6002275" y="3650728"/>
            <a:ext cx="1168950" cy="555789"/>
          </a:xfrm>
          <a:prstGeom prst="rect">
            <a:avLst/>
          </a:prstGeom>
          <a:noFill/>
          <a:ln>
            <a:noFill/>
          </a:ln>
        </p:spPr>
      </p:pic>
      <p:pic>
        <p:nvPicPr>
          <p:cNvPr id="348" name="Google Shape;348;p24"/>
          <p:cNvPicPr preferRelativeResize="0"/>
          <p:nvPr/>
        </p:nvPicPr>
        <p:blipFill>
          <a:blip r:embed="rId12">
            <a:alphaModFix/>
          </a:blip>
          <a:stretch>
            <a:fillRect/>
          </a:stretch>
        </p:blipFill>
        <p:spPr>
          <a:xfrm>
            <a:off x="7480890" y="2815450"/>
            <a:ext cx="677700" cy="677700"/>
          </a:xfrm>
          <a:prstGeom prst="rect">
            <a:avLst/>
          </a:prstGeom>
          <a:noFill/>
          <a:ln>
            <a:noFill/>
          </a:ln>
        </p:spPr>
      </p:pic>
      <p:pic>
        <p:nvPicPr>
          <p:cNvPr id="349" name="Google Shape;349;p24"/>
          <p:cNvPicPr preferRelativeResize="0"/>
          <p:nvPr/>
        </p:nvPicPr>
        <p:blipFill>
          <a:blip r:embed="rId13">
            <a:alphaModFix/>
          </a:blip>
          <a:stretch>
            <a:fillRect/>
          </a:stretch>
        </p:blipFill>
        <p:spPr>
          <a:xfrm>
            <a:off x="7550078" y="3609858"/>
            <a:ext cx="572750" cy="572750"/>
          </a:xfrm>
          <a:prstGeom prst="rect">
            <a:avLst/>
          </a:prstGeom>
          <a:noFill/>
          <a:ln>
            <a:noFill/>
          </a:ln>
        </p:spPr>
      </p:pic>
      <p:pic>
        <p:nvPicPr>
          <p:cNvPr id="350" name="Google Shape;350;p24"/>
          <p:cNvPicPr preferRelativeResize="0"/>
          <p:nvPr/>
        </p:nvPicPr>
        <p:blipFill>
          <a:blip r:embed="rId14">
            <a:alphaModFix/>
          </a:blip>
          <a:stretch>
            <a:fillRect/>
          </a:stretch>
        </p:blipFill>
        <p:spPr>
          <a:xfrm>
            <a:off x="4883152" y="4385126"/>
            <a:ext cx="677700" cy="677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25" title="Architecture Diagram.png"/>
          <p:cNvPicPr preferRelativeResize="0"/>
          <p:nvPr/>
        </p:nvPicPr>
        <p:blipFill>
          <a:blip r:embed="rId3">
            <a:alphaModFix/>
          </a:blip>
          <a:stretch>
            <a:fillRect/>
          </a:stretch>
        </p:blipFill>
        <p:spPr>
          <a:xfrm>
            <a:off x="446200" y="1016100"/>
            <a:ext cx="7883351" cy="4127400"/>
          </a:xfrm>
          <a:prstGeom prst="rect">
            <a:avLst/>
          </a:prstGeom>
          <a:noFill/>
          <a:ln>
            <a:noFill/>
          </a:ln>
        </p:spPr>
      </p:pic>
      <p:grpSp>
        <p:nvGrpSpPr>
          <p:cNvPr id="356" name="Google Shape;356;p25"/>
          <p:cNvGrpSpPr/>
          <p:nvPr/>
        </p:nvGrpSpPr>
        <p:grpSpPr>
          <a:xfrm>
            <a:off x="0" y="-36175"/>
            <a:ext cx="9144300" cy="931622"/>
            <a:chOff x="0" y="-19050"/>
            <a:chExt cx="4816592" cy="752400"/>
          </a:xfrm>
        </p:grpSpPr>
        <p:sp>
          <p:nvSpPr>
            <p:cNvPr id="357" name="Google Shape;357;p25"/>
            <p:cNvSpPr/>
            <p:nvPr/>
          </p:nvSpPr>
          <p:spPr>
            <a:xfrm>
              <a:off x="0" y="0"/>
              <a:ext cx="4816592" cy="733232"/>
            </a:xfrm>
            <a:custGeom>
              <a:avLst/>
              <a:gdLst/>
              <a:ahLst/>
              <a:cxnLst/>
              <a:rect l="l" t="t" r="r" b="b"/>
              <a:pathLst>
                <a:path w="4816592" h="733232" extrusionOk="0">
                  <a:moveTo>
                    <a:pt x="0" y="0"/>
                  </a:moveTo>
                  <a:lnTo>
                    <a:pt x="4816592" y="0"/>
                  </a:lnTo>
                  <a:lnTo>
                    <a:pt x="4816592" y="733232"/>
                  </a:lnTo>
                  <a:lnTo>
                    <a:pt x="0" y="733232"/>
                  </a:lnTo>
                  <a:close/>
                </a:path>
              </a:pathLst>
            </a:custGeom>
            <a:solidFill>
              <a:srgbClr val="0DCB73"/>
            </a:solidFill>
            <a:ln>
              <a:noFill/>
            </a:ln>
          </p:spPr>
          <p:txBody>
            <a:bodyPr/>
            <a:lstStyle/>
            <a:p>
              <a:endParaRPr lang="en-US"/>
            </a:p>
          </p:txBody>
        </p:sp>
        <p:sp>
          <p:nvSpPr>
            <p:cNvPr id="358" name="Google Shape;358;p25"/>
            <p:cNvSpPr txBox="1"/>
            <p:nvPr/>
          </p:nvSpPr>
          <p:spPr>
            <a:xfrm>
              <a:off x="0" y="-19050"/>
              <a:ext cx="4816500" cy="7524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59" name="Google Shape;359;p25"/>
          <p:cNvSpPr txBox="1"/>
          <p:nvPr/>
        </p:nvSpPr>
        <p:spPr>
          <a:xfrm>
            <a:off x="505175" y="44888"/>
            <a:ext cx="8473500" cy="769500"/>
          </a:xfrm>
          <a:prstGeom prst="rect">
            <a:avLst/>
          </a:prstGeom>
          <a:noFill/>
          <a:ln>
            <a:noFill/>
          </a:ln>
        </p:spPr>
        <p:txBody>
          <a:bodyPr spcFirstLastPara="1" wrap="square" lIns="0" tIns="0" rIns="0" bIns="0" anchor="t" anchorCtr="0">
            <a:spAutoFit/>
          </a:bodyPr>
          <a:lstStyle/>
          <a:p>
            <a:pPr marL="0" marR="0" lvl="0" indent="0" algn="ctr" rtl="0">
              <a:lnSpc>
                <a:spcPct val="139998"/>
              </a:lnSpc>
              <a:spcBef>
                <a:spcPts val="0"/>
              </a:spcBef>
              <a:spcAft>
                <a:spcPts val="0"/>
              </a:spcAft>
              <a:buNone/>
            </a:pPr>
            <a:r>
              <a:rPr lang="en" sz="5000">
                <a:solidFill>
                  <a:srgbClr val="FFFFFF"/>
                </a:solidFill>
                <a:latin typeface="Zilla Slab"/>
                <a:ea typeface="Zilla Slab"/>
                <a:cs typeface="Zilla Slab"/>
                <a:sym typeface="Zilla Slab"/>
              </a:rPr>
              <a:t>Software Architecture</a:t>
            </a:r>
            <a:endParaRPr sz="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grpSp>
        <p:nvGrpSpPr>
          <p:cNvPr id="364" name="Google Shape;364;p26"/>
          <p:cNvGrpSpPr/>
          <p:nvPr/>
        </p:nvGrpSpPr>
        <p:grpSpPr>
          <a:xfrm>
            <a:off x="0" y="-36175"/>
            <a:ext cx="9144300" cy="931622"/>
            <a:chOff x="0" y="-19050"/>
            <a:chExt cx="4816592" cy="752400"/>
          </a:xfrm>
        </p:grpSpPr>
        <p:sp>
          <p:nvSpPr>
            <p:cNvPr id="365" name="Google Shape;365;p26"/>
            <p:cNvSpPr/>
            <p:nvPr/>
          </p:nvSpPr>
          <p:spPr>
            <a:xfrm>
              <a:off x="0" y="0"/>
              <a:ext cx="4816592" cy="733232"/>
            </a:xfrm>
            <a:custGeom>
              <a:avLst/>
              <a:gdLst/>
              <a:ahLst/>
              <a:cxnLst/>
              <a:rect l="l" t="t" r="r" b="b"/>
              <a:pathLst>
                <a:path w="4816592" h="733232" extrusionOk="0">
                  <a:moveTo>
                    <a:pt x="0" y="0"/>
                  </a:moveTo>
                  <a:lnTo>
                    <a:pt x="4816592" y="0"/>
                  </a:lnTo>
                  <a:lnTo>
                    <a:pt x="4816592" y="733232"/>
                  </a:lnTo>
                  <a:lnTo>
                    <a:pt x="0" y="733232"/>
                  </a:lnTo>
                  <a:close/>
                </a:path>
              </a:pathLst>
            </a:custGeom>
            <a:solidFill>
              <a:srgbClr val="0DCB73"/>
            </a:solidFill>
            <a:ln>
              <a:noFill/>
            </a:ln>
          </p:spPr>
          <p:txBody>
            <a:bodyPr/>
            <a:lstStyle/>
            <a:p>
              <a:endParaRPr lang="en-US"/>
            </a:p>
          </p:txBody>
        </p:sp>
        <p:sp>
          <p:nvSpPr>
            <p:cNvPr id="366" name="Google Shape;366;p26"/>
            <p:cNvSpPr txBox="1"/>
            <p:nvPr/>
          </p:nvSpPr>
          <p:spPr>
            <a:xfrm>
              <a:off x="0" y="-19050"/>
              <a:ext cx="4816500" cy="7524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67" name="Google Shape;367;p26"/>
          <p:cNvSpPr txBox="1"/>
          <p:nvPr/>
        </p:nvSpPr>
        <p:spPr>
          <a:xfrm>
            <a:off x="505175" y="44888"/>
            <a:ext cx="8473500" cy="769500"/>
          </a:xfrm>
          <a:prstGeom prst="rect">
            <a:avLst/>
          </a:prstGeom>
          <a:noFill/>
          <a:ln>
            <a:noFill/>
          </a:ln>
        </p:spPr>
        <p:txBody>
          <a:bodyPr spcFirstLastPara="1" wrap="square" lIns="0" tIns="0" rIns="0" bIns="0" anchor="t" anchorCtr="0">
            <a:spAutoFit/>
          </a:bodyPr>
          <a:lstStyle/>
          <a:p>
            <a:pPr marL="0" marR="0" lvl="0" indent="0" algn="ctr" rtl="0">
              <a:lnSpc>
                <a:spcPct val="139998"/>
              </a:lnSpc>
              <a:spcBef>
                <a:spcPts val="0"/>
              </a:spcBef>
              <a:spcAft>
                <a:spcPts val="0"/>
              </a:spcAft>
              <a:buNone/>
            </a:pPr>
            <a:r>
              <a:rPr lang="en" sz="5000">
                <a:solidFill>
                  <a:srgbClr val="FFFFFF"/>
                </a:solidFill>
                <a:latin typeface="Zilla Slab"/>
                <a:ea typeface="Zilla Slab"/>
                <a:cs typeface="Zilla Slab"/>
                <a:sym typeface="Zilla Slab"/>
              </a:rPr>
              <a:t>Software Architecture</a:t>
            </a:r>
            <a:endParaRPr sz="700"/>
          </a:p>
        </p:txBody>
      </p:sp>
      <p:pic>
        <p:nvPicPr>
          <p:cNvPr id="368" name="Google Shape;368;p26" title="Authentication Flow.drawio.png"/>
          <p:cNvPicPr preferRelativeResize="0"/>
          <p:nvPr/>
        </p:nvPicPr>
        <p:blipFill>
          <a:blip r:embed="rId3">
            <a:alphaModFix/>
          </a:blip>
          <a:stretch>
            <a:fillRect/>
          </a:stretch>
        </p:blipFill>
        <p:spPr>
          <a:xfrm>
            <a:off x="152400" y="1047847"/>
            <a:ext cx="3256685" cy="3943254"/>
          </a:xfrm>
          <a:prstGeom prst="rect">
            <a:avLst/>
          </a:prstGeom>
          <a:noFill/>
          <a:ln>
            <a:noFill/>
          </a:ln>
        </p:spPr>
      </p:pic>
      <p:pic>
        <p:nvPicPr>
          <p:cNvPr id="369" name="Google Shape;369;p26" title="Payment Processing Flow.drawio.png"/>
          <p:cNvPicPr preferRelativeResize="0"/>
          <p:nvPr/>
        </p:nvPicPr>
        <p:blipFill>
          <a:blip r:embed="rId4">
            <a:alphaModFix/>
          </a:blip>
          <a:stretch>
            <a:fillRect/>
          </a:stretch>
        </p:blipFill>
        <p:spPr>
          <a:xfrm>
            <a:off x="4934935" y="1093922"/>
            <a:ext cx="3816222" cy="39432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grpSp>
        <p:nvGrpSpPr>
          <p:cNvPr id="374" name="Google Shape;374;p27"/>
          <p:cNvGrpSpPr/>
          <p:nvPr/>
        </p:nvGrpSpPr>
        <p:grpSpPr>
          <a:xfrm>
            <a:off x="0" y="-36175"/>
            <a:ext cx="9144300" cy="931622"/>
            <a:chOff x="0" y="-19050"/>
            <a:chExt cx="4816592" cy="752400"/>
          </a:xfrm>
        </p:grpSpPr>
        <p:sp>
          <p:nvSpPr>
            <p:cNvPr id="375" name="Google Shape;375;p27"/>
            <p:cNvSpPr/>
            <p:nvPr/>
          </p:nvSpPr>
          <p:spPr>
            <a:xfrm>
              <a:off x="0" y="0"/>
              <a:ext cx="4816592" cy="733232"/>
            </a:xfrm>
            <a:custGeom>
              <a:avLst/>
              <a:gdLst/>
              <a:ahLst/>
              <a:cxnLst/>
              <a:rect l="l" t="t" r="r" b="b"/>
              <a:pathLst>
                <a:path w="4816592" h="733232" extrusionOk="0">
                  <a:moveTo>
                    <a:pt x="0" y="0"/>
                  </a:moveTo>
                  <a:lnTo>
                    <a:pt x="4816592" y="0"/>
                  </a:lnTo>
                  <a:lnTo>
                    <a:pt x="4816592" y="733232"/>
                  </a:lnTo>
                  <a:lnTo>
                    <a:pt x="0" y="733232"/>
                  </a:lnTo>
                  <a:close/>
                </a:path>
              </a:pathLst>
            </a:custGeom>
            <a:solidFill>
              <a:srgbClr val="0DCB73"/>
            </a:solidFill>
            <a:ln>
              <a:noFill/>
            </a:ln>
          </p:spPr>
          <p:txBody>
            <a:bodyPr/>
            <a:lstStyle/>
            <a:p>
              <a:endParaRPr lang="en-US"/>
            </a:p>
          </p:txBody>
        </p:sp>
        <p:sp>
          <p:nvSpPr>
            <p:cNvPr id="376" name="Google Shape;376;p27"/>
            <p:cNvSpPr txBox="1"/>
            <p:nvPr/>
          </p:nvSpPr>
          <p:spPr>
            <a:xfrm>
              <a:off x="0" y="-19050"/>
              <a:ext cx="4816500" cy="7524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77" name="Google Shape;377;p27"/>
          <p:cNvSpPr txBox="1"/>
          <p:nvPr/>
        </p:nvSpPr>
        <p:spPr>
          <a:xfrm>
            <a:off x="888750" y="121838"/>
            <a:ext cx="73668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 sz="4000">
                <a:solidFill>
                  <a:schemeClr val="lt1"/>
                </a:solidFill>
                <a:latin typeface="Zilla Slab"/>
                <a:ea typeface="Zilla Slab"/>
                <a:cs typeface="Zilla Slab"/>
                <a:sym typeface="Zilla Slab"/>
              </a:rPr>
              <a:t>Project Structure &amp; Organization</a:t>
            </a:r>
            <a:endParaRPr sz="4000">
              <a:solidFill>
                <a:schemeClr val="lt1"/>
              </a:solidFill>
              <a:latin typeface="Zilla Slab"/>
              <a:ea typeface="Zilla Slab"/>
              <a:cs typeface="Zilla Slab"/>
              <a:sym typeface="Zilla Slab"/>
            </a:endParaRPr>
          </a:p>
        </p:txBody>
      </p:sp>
      <p:sp>
        <p:nvSpPr>
          <p:cNvPr id="378" name="Google Shape;378;p27"/>
          <p:cNvSpPr txBox="1">
            <a:spLocks noGrp="1"/>
          </p:cNvSpPr>
          <p:nvPr>
            <p:ph type="subTitle" idx="1"/>
          </p:nvPr>
        </p:nvSpPr>
        <p:spPr>
          <a:xfrm>
            <a:off x="311700" y="1144375"/>
            <a:ext cx="8520600" cy="3421200"/>
          </a:xfrm>
          <a:prstGeom prst="rect">
            <a:avLst/>
          </a:prstGeom>
        </p:spPr>
        <p:txBody>
          <a:bodyPr spcFirstLastPara="1" wrap="square" lIns="91425" tIns="91425" rIns="91425" bIns="91425" anchor="t" anchorCtr="0">
            <a:normAutofit/>
          </a:bodyPr>
          <a:lstStyle/>
          <a:p>
            <a:pPr marL="457200" lvl="0" indent="-330200" algn="l" rtl="0">
              <a:lnSpc>
                <a:spcPct val="115000"/>
              </a:lnSpc>
              <a:spcBef>
                <a:spcPts val="0"/>
              </a:spcBef>
              <a:spcAft>
                <a:spcPts val="0"/>
              </a:spcAft>
              <a:buSzPts val="1600"/>
              <a:buFont typeface="Lato"/>
              <a:buChar char="●"/>
            </a:pPr>
            <a:r>
              <a:rPr lang="en" sz="1600">
                <a:latin typeface="Lato"/>
                <a:ea typeface="Lato"/>
                <a:cs typeface="Lato"/>
                <a:sym typeface="Lato"/>
              </a:rPr>
              <a:t>Two main folders: backend and frontend</a:t>
            </a:r>
            <a:endParaRPr sz="1600">
              <a:latin typeface="Lato"/>
              <a:ea typeface="Lato"/>
              <a:cs typeface="Lato"/>
              <a:sym typeface="Lato"/>
            </a:endParaRPr>
          </a:p>
          <a:p>
            <a:pPr marL="457200" lvl="0" indent="-330200" algn="l" rtl="0">
              <a:lnSpc>
                <a:spcPct val="115000"/>
              </a:lnSpc>
              <a:spcBef>
                <a:spcPts val="0"/>
              </a:spcBef>
              <a:spcAft>
                <a:spcPts val="0"/>
              </a:spcAft>
              <a:buSzPts val="1600"/>
              <a:buFont typeface="Lato"/>
              <a:buChar char="●"/>
            </a:pPr>
            <a:r>
              <a:rPr lang="en" sz="1600">
                <a:latin typeface="Lato"/>
                <a:ea typeface="Lato"/>
                <a:cs typeface="Lato"/>
                <a:sym typeface="Lato"/>
              </a:rPr>
              <a:t>Clear separation of server logic and UI</a:t>
            </a:r>
            <a:endParaRPr sz="1600">
              <a:latin typeface="Lato"/>
              <a:ea typeface="Lato"/>
              <a:cs typeface="Lato"/>
              <a:sym typeface="Lato"/>
            </a:endParaRPr>
          </a:p>
          <a:p>
            <a:pPr marL="457200" lvl="0" indent="-330200" algn="l" rtl="0">
              <a:lnSpc>
                <a:spcPct val="115000"/>
              </a:lnSpc>
              <a:spcBef>
                <a:spcPts val="0"/>
              </a:spcBef>
              <a:spcAft>
                <a:spcPts val="0"/>
              </a:spcAft>
              <a:buSzPts val="1600"/>
              <a:buFont typeface="Lato"/>
              <a:buChar char="●"/>
            </a:pPr>
            <a:r>
              <a:rPr lang="en" sz="1600">
                <a:latin typeface="Lato"/>
                <a:ea typeface="Lato"/>
                <a:cs typeface="Lato"/>
                <a:sym typeface="Lato"/>
              </a:rPr>
              <a:t>.gitignore keeps the repo clean</a:t>
            </a:r>
            <a:endParaRPr sz="1600">
              <a:latin typeface="Lato"/>
              <a:ea typeface="Lato"/>
              <a:cs typeface="Lato"/>
              <a:sym typeface="Lato"/>
            </a:endParaRPr>
          </a:p>
          <a:p>
            <a:pPr marL="457200" lvl="0" indent="-330200" algn="l" rtl="0">
              <a:lnSpc>
                <a:spcPct val="115000"/>
              </a:lnSpc>
              <a:spcBef>
                <a:spcPts val="0"/>
              </a:spcBef>
              <a:spcAft>
                <a:spcPts val="0"/>
              </a:spcAft>
              <a:buSzPts val="1600"/>
              <a:buFont typeface="Lato"/>
              <a:buChar char="●"/>
            </a:pPr>
            <a:r>
              <a:rPr lang="en" sz="1600">
                <a:latin typeface="Lato"/>
                <a:ea typeface="Lato"/>
                <a:cs typeface="Lato"/>
                <a:sym typeface="Lato"/>
              </a:rPr>
              <a:t>Structure improves teamwork and collaboration</a:t>
            </a:r>
            <a:endParaRPr sz="1600">
              <a:latin typeface="Lato"/>
              <a:ea typeface="Lato"/>
              <a:cs typeface="Lato"/>
              <a:sym typeface="Lato"/>
            </a:endParaRPr>
          </a:p>
          <a:p>
            <a:pPr marL="0" lvl="0" indent="0" algn="ctr" rtl="0">
              <a:spcBef>
                <a:spcPts val="1600"/>
              </a:spcBef>
              <a:spcAft>
                <a:spcPts val="0"/>
              </a:spcAft>
              <a:buNone/>
            </a:pPr>
            <a:endParaRPr/>
          </a:p>
        </p:txBody>
      </p:sp>
      <p:pic>
        <p:nvPicPr>
          <p:cNvPr id="379" name="Google Shape;379;p27" title="Screenshot 2025-10-23 112846.png"/>
          <p:cNvPicPr preferRelativeResize="0"/>
          <p:nvPr/>
        </p:nvPicPr>
        <p:blipFill>
          <a:blip r:embed="rId3">
            <a:alphaModFix/>
          </a:blip>
          <a:stretch>
            <a:fillRect/>
          </a:stretch>
        </p:blipFill>
        <p:spPr>
          <a:xfrm>
            <a:off x="505175" y="2550725"/>
            <a:ext cx="5735523" cy="2114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grpSp>
        <p:nvGrpSpPr>
          <p:cNvPr id="384" name="Google Shape;384;p28"/>
          <p:cNvGrpSpPr/>
          <p:nvPr/>
        </p:nvGrpSpPr>
        <p:grpSpPr>
          <a:xfrm>
            <a:off x="0" y="-36175"/>
            <a:ext cx="9144300" cy="931622"/>
            <a:chOff x="0" y="-19050"/>
            <a:chExt cx="4816592" cy="752400"/>
          </a:xfrm>
        </p:grpSpPr>
        <p:sp>
          <p:nvSpPr>
            <p:cNvPr id="385" name="Google Shape;385;p28"/>
            <p:cNvSpPr/>
            <p:nvPr/>
          </p:nvSpPr>
          <p:spPr>
            <a:xfrm>
              <a:off x="0" y="0"/>
              <a:ext cx="4816592" cy="733232"/>
            </a:xfrm>
            <a:custGeom>
              <a:avLst/>
              <a:gdLst/>
              <a:ahLst/>
              <a:cxnLst/>
              <a:rect l="l" t="t" r="r" b="b"/>
              <a:pathLst>
                <a:path w="4816592" h="733232" extrusionOk="0">
                  <a:moveTo>
                    <a:pt x="0" y="0"/>
                  </a:moveTo>
                  <a:lnTo>
                    <a:pt x="4816592" y="0"/>
                  </a:lnTo>
                  <a:lnTo>
                    <a:pt x="4816592" y="733232"/>
                  </a:lnTo>
                  <a:lnTo>
                    <a:pt x="0" y="733232"/>
                  </a:lnTo>
                  <a:close/>
                </a:path>
              </a:pathLst>
            </a:custGeom>
            <a:solidFill>
              <a:srgbClr val="0DCB73"/>
            </a:solidFill>
            <a:ln>
              <a:noFill/>
            </a:ln>
          </p:spPr>
          <p:txBody>
            <a:bodyPr/>
            <a:lstStyle/>
            <a:p>
              <a:endParaRPr lang="en-US"/>
            </a:p>
          </p:txBody>
        </p:sp>
        <p:sp>
          <p:nvSpPr>
            <p:cNvPr id="386" name="Google Shape;386;p28"/>
            <p:cNvSpPr txBox="1"/>
            <p:nvPr/>
          </p:nvSpPr>
          <p:spPr>
            <a:xfrm>
              <a:off x="0" y="-19050"/>
              <a:ext cx="4816500" cy="7524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87" name="Google Shape;387;p28"/>
          <p:cNvSpPr txBox="1"/>
          <p:nvPr/>
        </p:nvSpPr>
        <p:spPr>
          <a:xfrm>
            <a:off x="2464800" y="158975"/>
            <a:ext cx="42144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SzPts val="1100"/>
              <a:buNone/>
            </a:pPr>
            <a:r>
              <a:rPr lang="en" sz="4000">
                <a:solidFill>
                  <a:schemeClr val="lt1"/>
                </a:solidFill>
                <a:latin typeface="Zilla Slab"/>
                <a:ea typeface="Zilla Slab"/>
                <a:cs typeface="Zilla Slab"/>
                <a:sym typeface="Zilla Slab"/>
              </a:rPr>
              <a:t>Challenges &amp; Risks</a:t>
            </a:r>
            <a:endParaRPr sz="4000">
              <a:solidFill>
                <a:schemeClr val="lt1"/>
              </a:solidFill>
              <a:latin typeface="Zilla Slab"/>
              <a:ea typeface="Zilla Slab"/>
              <a:cs typeface="Zilla Slab"/>
              <a:sym typeface="Zilla Slab"/>
            </a:endParaRPr>
          </a:p>
        </p:txBody>
      </p:sp>
      <p:sp>
        <p:nvSpPr>
          <p:cNvPr id="388" name="Google Shape;388;p28"/>
          <p:cNvSpPr txBox="1">
            <a:spLocks noGrp="1"/>
          </p:cNvSpPr>
          <p:nvPr>
            <p:ph type="subTitle" idx="1"/>
          </p:nvPr>
        </p:nvSpPr>
        <p:spPr>
          <a:xfrm>
            <a:off x="311700" y="1144375"/>
            <a:ext cx="8520600" cy="3421200"/>
          </a:xfrm>
          <a:prstGeom prst="rect">
            <a:avLst/>
          </a:prstGeom>
        </p:spPr>
        <p:txBody>
          <a:bodyPr spcFirstLastPara="1" wrap="square" lIns="91425" tIns="91425" rIns="91425" bIns="91425" anchor="t" anchorCtr="0">
            <a:normAutofit/>
          </a:bodyPr>
          <a:lstStyle/>
          <a:p>
            <a:pPr marL="457200" lvl="0" indent="-317500" algn="l" rtl="0">
              <a:lnSpc>
                <a:spcPct val="115000"/>
              </a:lnSpc>
              <a:spcBef>
                <a:spcPts val="1200"/>
              </a:spcBef>
              <a:spcAft>
                <a:spcPts val="0"/>
              </a:spcAft>
              <a:buClr>
                <a:schemeClr val="dk1"/>
              </a:buClr>
              <a:buSzPts val="1400"/>
              <a:buFont typeface="Sora"/>
              <a:buChar char="●"/>
            </a:pPr>
            <a:r>
              <a:rPr lang="en" sz="1400">
                <a:solidFill>
                  <a:schemeClr val="dk1"/>
                </a:solidFill>
                <a:latin typeface="Sora"/>
                <a:ea typeface="Sora"/>
                <a:cs typeface="Sora"/>
                <a:sym typeface="Sora"/>
              </a:rPr>
              <a:t>Technical Learning Curve – Team is new to React, FastAPI, PostgreSQL</a:t>
            </a:r>
            <a:endParaRPr sz="1400">
              <a:solidFill>
                <a:schemeClr val="dk1"/>
              </a:solidFill>
              <a:latin typeface="Sora"/>
              <a:ea typeface="Sora"/>
              <a:cs typeface="Sora"/>
              <a:sym typeface="Sora"/>
            </a:endParaRPr>
          </a:p>
          <a:p>
            <a:pPr marL="457200" lvl="0" indent="-317500" algn="l" rtl="0">
              <a:lnSpc>
                <a:spcPct val="115000"/>
              </a:lnSpc>
              <a:spcBef>
                <a:spcPts val="0"/>
              </a:spcBef>
              <a:spcAft>
                <a:spcPts val="0"/>
              </a:spcAft>
              <a:buClr>
                <a:schemeClr val="dk1"/>
              </a:buClr>
              <a:buSzPts val="1400"/>
              <a:buFont typeface="Sora"/>
              <a:buChar char="●"/>
            </a:pPr>
            <a:r>
              <a:rPr lang="en" sz="1400">
                <a:solidFill>
                  <a:schemeClr val="dk1"/>
                </a:solidFill>
                <a:latin typeface="Sora"/>
                <a:ea typeface="Sora"/>
                <a:cs typeface="Sora"/>
                <a:sym typeface="Sora"/>
              </a:rPr>
              <a:t>Evolving Requirements – New concepts and features had to be learned and added as the app grew</a:t>
            </a:r>
            <a:endParaRPr sz="1400">
              <a:solidFill>
                <a:schemeClr val="dk1"/>
              </a:solidFill>
              <a:latin typeface="Sora"/>
              <a:ea typeface="Sora"/>
              <a:cs typeface="Sora"/>
              <a:sym typeface="Sora"/>
            </a:endParaRPr>
          </a:p>
          <a:p>
            <a:pPr marL="457200" lvl="0" indent="-317500" algn="l" rtl="0">
              <a:lnSpc>
                <a:spcPct val="115000"/>
              </a:lnSpc>
              <a:spcBef>
                <a:spcPts val="0"/>
              </a:spcBef>
              <a:spcAft>
                <a:spcPts val="0"/>
              </a:spcAft>
              <a:buClr>
                <a:schemeClr val="dk1"/>
              </a:buClr>
              <a:buSzPts val="1400"/>
              <a:buFont typeface="Sora"/>
              <a:buChar char="●"/>
            </a:pPr>
            <a:r>
              <a:rPr lang="en" sz="1400">
                <a:solidFill>
                  <a:schemeClr val="dk1"/>
                </a:solidFill>
                <a:latin typeface="Sora"/>
                <a:ea typeface="Sora"/>
                <a:cs typeface="Sora"/>
                <a:sym typeface="Sora"/>
              </a:rPr>
              <a:t>Scalability – We needed to think ahead and structure the system so it can grow smoothly</a:t>
            </a:r>
            <a:endParaRPr sz="1400">
              <a:solidFill>
                <a:schemeClr val="dk1"/>
              </a:solidFill>
              <a:latin typeface="Sora"/>
              <a:ea typeface="Sora"/>
              <a:cs typeface="Sora"/>
              <a:sym typeface="Sora"/>
            </a:endParaRPr>
          </a:p>
          <a:p>
            <a:pPr marL="457200" lvl="0" indent="-317500" algn="l" rtl="0">
              <a:lnSpc>
                <a:spcPct val="115000"/>
              </a:lnSpc>
              <a:spcBef>
                <a:spcPts val="0"/>
              </a:spcBef>
              <a:spcAft>
                <a:spcPts val="0"/>
              </a:spcAft>
              <a:buClr>
                <a:schemeClr val="dk1"/>
              </a:buClr>
              <a:buSzPts val="1400"/>
              <a:buFont typeface="Sora"/>
              <a:buChar char="●"/>
            </a:pPr>
            <a:r>
              <a:rPr lang="en" sz="1400">
                <a:solidFill>
                  <a:schemeClr val="dk1"/>
                </a:solidFill>
                <a:latin typeface="Sora"/>
                <a:ea typeface="Sora"/>
                <a:cs typeface="Sora"/>
                <a:sym typeface="Sora"/>
              </a:rPr>
              <a:t>Security &amp; Data Privacy - Handling sign-ups and documents requires secure design</a:t>
            </a:r>
            <a:endParaRPr sz="1400">
              <a:solidFill>
                <a:schemeClr val="dk1"/>
              </a:solidFill>
              <a:latin typeface="Sora"/>
              <a:ea typeface="Sora"/>
              <a:cs typeface="Sora"/>
              <a:sym typeface="Sora"/>
            </a:endParaRPr>
          </a:p>
          <a:p>
            <a:pPr marL="457200" lvl="0" indent="-317500" algn="l" rtl="0">
              <a:lnSpc>
                <a:spcPct val="115000"/>
              </a:lnSpc>
              <a:spcBef>
                <a:spcPts val="0"/>
              </a:spcBef>
              <a:spcAft>
                <a:spcPts val="0"/>
              </a:spcAft>
              <a:buClr>
                <a:schemeClr val="dk1"/>
              </a:buClr>
              <a:buSzPts val="1400"/>
              <a:buFont typeface="Sora"/>
              <a:buChar char="●"/>
            </a:pPr>
            <a:r>
              <a:rPr lang="en" sz="1400">
                <a:solidFill>
                  <a:schemeClr val="dk1"/>
                </a:solidFill>
                <a:latin typeface="Sora"/>
                <a:ea typeface="Sora"/>
                <a:cs typeface="Sora"/>
                <a:sym typeface="Sora"/>
              </a:rPr>
              <a:t>Time Constraints – Capstone runs alongside other classes</a:t>
            </a:r>
            <a:endParaRPr sz="1400">
              <a:solidFill>
                <a:schemeClr val="dk1"/>
              </a:solidFill>
              <a:latin typeface="Sora"/>
              <a:ea typeface="Sora"/>
              <a:cs typeface="Sora"/>
              <a:sym typeface="Sora"/>
            </a:endParaRPr>
          </a:p>
          <a:p>
            <a:pPr marL="0" lvl="0" indent="0" algn="ctr" rtl="0">
              <a:spcBef>
                <a:spcPts val="120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grpSp>
        <p:nvGrpSpPr>
          <p:cNvPr id="393" name="Google Shape;393;p29"/>
          <p:cNvGrpSpPr/>
          <p:nvPr/>
        </p:nvGrpSpPr>
        <p:grpSpPr>
          <a:xfrm>
            <a:off x="0" y="-36175"/>
            <a:ext cx="9144300" cy="931622"/>
            <a:chOff x="0" y="-19050"/>
            <a:chExt cx="4816592" cy="752400"/>
          </a:xfrm>
        </p:grpSpPr>
        <p:sp>
          <p:nvSpPr>
            <p:cNvPr id="394" name="Google Shape;394;p29"/>
            <p:cNvSpPr/>
            <p:nvPr/>
          </p:nvSpPr>
          <p:spPr>
            <a:xfrm>
              <a:off x="0" y="0"/>
              <a:ext cx="4816592" cy="733232"/>
            </a:xfrm>
            <a:custGeom>
              <a:avLst/>
              <a:gdLst/>
              <a:ahLst/>
              <a:cxnLst/>
              <a:rect l="l" t="t" r="r" b="b"/>
              <a:pathLst>
                <a:path w="4816592" h="733232" extrusionOk="0">
                  <a:moveTo>
                    <a:pt x="0" y="0"/>
                  </a:moveTo>
                  <a:lnTo>
                    <a:pt x="4816592" y="0"/>
                  </a:lnTo>
                  <a:lnTo>
                    <a:pt x="4816592" y="733232"/>
                  </a:lnTo>
                  <a:lnTo>
                    <a:pt x="0" y="733232"/>
                  </a:lnTo>
                  <a:close/>
                </a:path>
              </a:pathLst>
            </a:custGeom>
            <a:solidFill>
              <a:srgbClr val="0DCB73"/>
            </a:solidFill>
            <a:ln>
              <a:noFill/>
            </a:ln>
          </p:spPr>
          <p:txBody>
            <a:bodyPr/>
            <a:lstStyle/>
            <a:p>
              <a:endParaRPr lang="en-US"/>
            </a:p>
          </p:txBody>
        </p:sp>
        <p:sp>
          <p:nvSpPr>
            <p:cNvPr id="395" name="Google Shape;395;p29"/>
            <p:cNvSpPr txBox="1"/>
            <p:nvPr/>
          </p:nvSpPr>
          <p:spPr>
            <a:xfrm>
              <a:off x="0" y="-19050"/>
              <a:ext cx="4816500" cy="7524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96" name="Google Shape;396;p29"/>
          <p:cNvSpPr txBox="1"/>
          <p:nvPr/>
        </p:nvSpPr>
        <p:spPr>
          <a:xfrm>
            <a:off x="3529650" y="168225"/>
            <a:ext cx="20850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SzPts val="1100"/>
              <a:buNone/>
            </a:pPr>
            <a:r>
              <a:rPr lang="en" sz="4000">
                <a:solidFill>
                  <a:schemeClr val="lt1"/>
                </a:solidFill>
                <a:latin typeface="Zilla Slab"/>
                <a:ea typeface="Zilla Slab"/>
                <a:cs typeface="Zilla Slab"/>
                <a:sym typeface="Zilla Slab"/>
              </a:rPr>
              <a:t>End Goal</a:t>
            </a:r>
            <a:endParaRPr sz="4000">
              <a:solidFill>
                <a:schemeClr val="lt1"/>
              </a:solidFill>
              <a:latin typeface="Zilla Slab"/>
              <a:ea typeface="Zilla Slab"/>
              <a:cs typeface="Zilla Slab"/>
              <a:sym typeface="Zilla Slab"/>
            </a:endParaRPr>
          </a:p>
        </p:txBody>
      </p:sp>
      <p:sp>
        <p:nvSpPr>
          <p:cNvPr id="397" name="Google Shape;397;p29"/>
          <p:cNvSpPr txBox="1">
            <a:spLocks noGrp="1"/>
          </p:cNvSpPr>
          <p:nvPr>
            <p:ph type="subTitle" idx="1"/>
          </p:nvPr>
        </p:nvSpPr>
        <p:spPr>
          <a:xfrm>
            <a:off x="311700" y="1144375"/>
            <a:ext cx="8520600" cy="3421200"/>
          </a:xfrm>
          <a:prstGeom prst="rect">
            <a:avLst/>
          </a:prstGeom>
        </p:spPr>
        <p:txBody>
          <a:bodyPr spcFirstLastPara="1" wrap="square" lIns="91425" tIns="91425" rIns="91425" bIns="91425" anchor="t" anchorCtr="0">
            <a:normAutofit/>
          </a:bodyPr>
          <a:lstStyle/>
          <a:p>
            <a:pPr marL="457200" lvl="0" indent="-336550" algn="l" rtl="0">
              <a:lnSpc>
                <a:spcPct val="115000"/>
              </a:lnSpc>
              <a:spcBef>
                <a:spcPts val="1200"/>
              </a:spcBef>
              <a:spcAft>
                <a:spcPts val="0"/>
              </a:spcAft>
              <a:buClr>
                <a:schemeClr val="dk1"/>
              </a:buClr>
              <a:buSzPts val="1700"/>
              <a:buFont typeface="Sora"/>
              <a:buChar char="●"/>
            </a:pPr>
            <a:r>
              <a:rPr lang="en" sz="1700">
                <a:solidFill>
                  <a:schemeClr val="dk1"/>
                </a:solidFill>
                <a:latin typeface="Sora"/>
                <a:ea typeface="Sora"/>
                <a:cs typeface="Sora"/>
                <a:sym typeface="Sora"/>
              </a:rPr>
              <a:t>Build a functional web app with:</a:t>
            </a:r>
            <a:endParaRPr sz="1700">
              <a:solidFill>
                <a:schemeClr val="dk1"/>
              </a:solidFill>
              <a:latin typeface="Sora"/>
              <a:ea typeface="Sora"/>
              <a:cs typeface="Sora"/>
              <a:sym typeface="Sora"/>
            </a:endParaRPr>
          </a:p>
          <a:p>
            <a:pPr marL="914400" lvl="1" indent="-336550" algn="l" rtl="0">
              <a:lnSpc>
                <a:spcPct val="115000"/>
              </a:lnSpc>
              <a:spcBef>
                <a:spcPts val="0"/>
              </a:spcBef>
              <a:spcAft>
                <a:spcPts val="0"/>
              </a:spcAft>
              <a:buClr>
                <a:schemeClr val="dk1"/>
              </a:buClr>
              <a:buSzPts val="1700"/>
              <a:buFont typeface="Sora"/>
              <a:buChar char="○"/>
            </a:pPr>
            <a:r>
              <a:rPr lang="en" sz="1700">
                <a:solidFill>
                  <a:schemeClr val="dk1"/>
                </a:solidFill>
                <a:latin typeface="Sora"/>
                <a:ea typeface="Sora"/>
                <a:cs typeface="Sora"/>
                <a:sym typeface="Sora"/>
              </a:rPr>
              <a:t>🏢 Restaurant portal</a:t>
            </a:r>
            <a:endParaRPr sz="1700">
              <a:solidFill>
                <a:schemeClr val="dk1"/>
              </a:solidFill>
              <a:latin typeface="Sora"/>
              <a:ea typeface="Sora"/>
              <a:cs typeface="Sora"/>
              <a:sym typeface="Sora"/>
            </a:endParaRPr>
          </a:p>
          <a:p>
            <a:pPr marL="914400" lvl="1" indent="-336550" algn="l" rtl="0">
              <a:lnSpc>
                <a:spcPct val="115000"/>
              </a:lnSpc>
              <a:spcBef>
                <a:spcPts val="0"/>
              </a:spcBef>
              <a:spcAft>
                <a:spcPts val="0"/>
              </a:spcAft>
              <a:buClr>
                <a:schemeClr val="dk1"/>
              </a:buClr>
              <a:buSzPts val="1700"/>
              <a:buFont typeface="Sora"/>
              <a:buChar char="○"/>
            </a:pPr>
            <a:r>
              <a:rPr lang="en" sz="1700">
                <a:solidFill>
                  <a:schemeClr val="dk1"/>
                </a:solidFill>
                <a:latin typeface="Sora"/>
                <a:ea typeface="Sora"/>
                <a:cs typeface="Sora"/>
                <a:sym typeface="Sora"/>
              </a:rPr>
              <a:t>👤 Staff portal</a:t>
            </a:r>
            <a:endParaRPr sz="1700">
              <a:solidFill>
                <a:schemeClr val="dk1"/>
              </a:solidFill>
              <a:latin typeface="Sora"/>
              <a:ea typeface="Sora"/>
              <a:cs typeface="Sora"/>
              <a:sym typeface="Sora"/>
            </a:endParaRPr>
          </a:p>
          <a:p>
            <a:pPr marL="914400" lvl="1" indent="-336550" algn="l" rtl="0">
              <a:lnSpc>
                <a:spcPct val="115000"/>
              </a:lnSpc>
              <a:spcBef>
                <a:spcPts val="0"/>
              </a:spcBef>
              <a:spcAft>
                <a:spcPts val="0"/>
              </a:spcAft>
              <a:buClr>
                <a:schemeClr val="dk1"/>
              </a:buClr>
              <a:buSzPts val="1700"/>
              <a:buFont typeface="Sora"/>
              <a:buChar char="○"/>
            </a:pPr>
            <a:r>
              <a:rPr lang="en" sz="1700">
                <a:solidFill>
                  <a:schemeClr val="dk1"/>
                </a:solidFill>
                <a:latin typeface="Sora"/>
                <a:ea typeface="Sora"/>
                <a:cs typeface="Sora"/>
                <a:sym typeface="Sora"/>
              </a:rPr>
              <a:t>🛠️ Admin portal</a:t>
            </a:r>
            <a:endParaRPr sz="1700">
              <a:solidFill>
                <a:schemeClr val="dk1"/>
              </a:solidFill>
              <a:latin typeface="Sora"/>
              <a:ea typeface="Sora"/>
              <a:cs typeface="Sora"/>
              <a:sym typeface="Sora"/>
            </a:endParaRPr>
          </a:p>
          <a:p>
            <a:pPr marL="914400" lvl="0" indent="0" algn="l" rtl="0">
              <a:lnSpc>
                <a:spcPct val="115000"/>
              </a:lnSpc>
              <a:spcBef>
                <a:spcPts val="1200"/>
              </a:spcBef>
              <a:spcAft>
                <a:spcPts val="0"/>
              </a:spcAft>
              <a:buNone/>
            </a:pPr>
            <a:endParaRPr sz="1700">
              <a:solidFill>
                <a:schemeClr val="dk1"/>
              </a:solidFill>
              <a:latin typeface="Sora"/>
              <a:ea typeface="Sora"/>
              <a:cs typeface="Sora"/>
              <a:sym typeface="Sora"/>
            </a:endParaRPr>
          </a:p>
          <a:p>
            <a:pPr marL="457200" lvl="0" indent="-336550" algn="l" rtl="0">
              <a:lnSpc>
                <a:spcPct val="115000"/>
              </a:lnSpc>
              <a:spcBef>
                <a:spcPts val="1200"/>
              </a:spcBef>
              <a:spcAft>
                <a:spcPts val="0"/>
              </a:spcAft>
              <a:buClr>
                <a:schemeClr val="dk1"/>
              </a:buClr>
              <a:buSzPts val="1700"/>
              <a:buFont typeface="Sora"/>
              <a:buChar char="●"/>
            </a:pPr>
            <a:r>
              <a:rPr lang="en" sz="1700">
                <a:solidFill>
                  <a:schemeClr val="dk1"/>
                </a:solidFill>
                <a:latin typeface="Sora"/>
                <a:ea typeface="Sora"/>
                <a:cs typeface="Sora"/>
                <a:sym typeface="Sora"/>
              </a:rPr>
              <a:t>Create a solid foundation for future</a:t>
            </a:r>
            <a:endParaRPr sz="1700">
              <a:solidFill>
                <a:schemeClr val="dk1"/>
              </a:solidFill>
              <a:latin typeface="Sora"/>
              <a:ea typeface="Sora"/>
              <a:cs typeface="Sora"/>
              <a:sym typeface="Sora"/>
            </a:endParaRPr>
          </a:p>
          <a:p>
            <a:pPr marL="457200" lvl="0" indent="-336550" algn="l" rtl="0">
              <a:lnSpc>
                <a:spcPct val="115000"/>
              </a:lnSpc>
              <a:spcBef>
                <a:spcPts val="0"/>
              </a:spcBef>
              <a:spcAft>
                <a:spcPts val="0"/>
              </a:spcAft>
              <a:buClr>
                <a:schemeClr val="dk1"/>
              </a:buClr>
              <a:buSzPts val="1700"/>
              <a:buFont typeface="Sora"/>
              <a:buChar char="●"/>
            </a:pPr>
            <a:r>
              <a:rPr lang="en" sz="1700">
                <a:solidFill>
                  <a:schemeClr val="dk1"/>
                </a:solidFill>
                <a:latin typeface="Sora"/>
                <a:ea typeface="Sora"/>
                <a:cs typeface="Sora"/>
                <a:sym typeface="Sora"/>
              </a:rPr>
              <a:t>Deliver an investor-ready demo for our sponsor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0"/>
          <p:cNvSpPr txBox="1"/>
          <p:nvPr/>
        </p:nvSpPr>
        <p:spPr>
          <a:xfrm>
            <a:off x="1722975" y="383438"/>
            <a:ext cx="5698200" cy="769500"/>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 sz="5000">
                <a:solidFill>
                  <a:srgbClr val="0DCB73"/>
                </a:solidFill>
                <a:latin typeface="Zilla Slab"/>
                <a:ea typeface="Zilla Slab"/>
                <a:cs typeface="Zilla Slab"/>
                <a:sym typeface="Zilla Slab"/>
              </a:rPr>
              <a:t>Tasks Accomplished</a:t>
            </a:r>
            <a:endParaRPr sz="700"/>
          </a:p>
        </p:txBody>
      </p:sp>
      <p:grpSp>
        <p:nvGrpSpPr>
          <p:cNvPr id="403" name="Google Shape;403;p30"/>
          <p:cNvGrpSpPr/>
          <p:nvPr/>
        </p:nvGrpSpPr>
        <p:grpSpPr>
          <a:xfrm rot="-5400000">
            <a:off x="-1729784" y="1686022"/>
            <a:ext cx="5143398" cy="1771433"/>
            <a:chOff x="0" y="-19050"/>
            <a:chExt cx="2709333" cy="933070"/>
          </a:xfrm>
        </p:grpSpPr>
        <p:sp>
          <p:nvSpPr>
            <p:cNvPr id="404" name="Google Shape;404;p30"/>
            <p:cNvSpPr/>
            <p:nvPr/>
          </p:nvSpPr>
          <p:spPr>
            <a:xfrm>
              <a:off x="0" y="0"/>
              <a:ext cx="2709333" cy="914020"/>
            </a:xfrm>
            <a:custGeom>
              <a:avLst/>
              <a:gdLst/>
              <a:ahLst/>
              <a:cxnLst/>
              <a:rect l="l" t="t" r="r" b="b"/>
              <a:pathLst>
                <a:path w="2709333" h="914020" extrusionOk="0">
                  <a:moveTo>
                    <a:pt x="0" y="0"/>
                  </a:moveTo>
                  <a:lnTo>
                    <a:pt x="2709333" y="0"/>
                  </a:lnTo>
                  <a:lnTo>
                    <a:pt x="2709333" y="914020"/>
                  </a:lnTo>
                  <a:lnTo>
                    <a:pt x="0" y="914020"/>
                  </a:lnTo>
                  <a:close/>
                </a:path>
              </a:pathLst>
            </a:custGeom>
            <a:gradFill>
              <a:gsLst>
                <a:gs pos="0">
                  <a:srgbClr val="0DCB73"/>
                </a:gs>
                <a:gs pos="50000">
                  <a:srgbClr val="FFFFFF"/>
                </a:gs>
                <a:gs pos="100000">
                  <a:srgbClr val="FFFFFF"/>
                </a:gs>
              </a:gsLst>
              <a:lin ang="5400012" scaled="0"/>
            </a:gradFill>
            <a:ln>
              <a:noFill/>
            </a:ln>
          </p:spPr>
          <p:txBody>
            <a:bodyPr/>
            <a:lstStyle/>
            <a:p>
              <a:endParaRPr lang="en-US"/>
            </a:p>
          </p:txBody>
        </p:sp>
        <p:sp>
          <p:nvSpPr>
            <p:cNvPr id="405" name="Google Shape;405;p30"/>
            <p:cNvSpPr txBox="1"/>
            <p:nvPr/>
          </p:nvSpPr>
          <p:spPr>
            <a:xfrm>
              <a:off x="0" y="-19050"/>
              <a:ext cx="2709300" cy="9330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406" name="Google Shape;406;p30"/>
          <p:cNvPicPr preferRelativeResize="0"/>
          <p:nvPr/>
        </p:nvPicPr>
        <p:blipFill>
          <a:blip r:embed="rId3">
            <a:alphaModFix/>
          </a:blip>
          <a:stretch>
            <a:fillRect/>
          </a:stretch>
        </p:blipFill>
        <p:spPr>
          <a:xfrm>
            <a:off x="846335" y="1575675"/>
            <a:ext cx="789537" cy="775800"/>
          </a:xfrm>
          <a:prstGeom prst="rect">
            <a:avLst/>
          </a:prstGeom>
          <a:noFill/>
          <a:ln>
            <a:noFill/>
          </a:ln>
        </p:spPr>
      </p:pic>
      <p:sp>
        <p:nvSpPr>
          <p:cNvPr id="407" name="Google Shape;407;p30"/>
          <p:cNvSpPr txBox="1"/>
          <p:nvPr/>
        </p:nvSpPr>
        <p:spPr>
          <a:xfrm>
            <a:off x="5532987" y="2862898"/>
            <a:ext cx="2178600" cy="246300"/>
          </a:xfrm>
          <a:prstGeom prst="rect">
            <a:avLst/>
          </a:prstGeom>
          <a:noFill/>
          <a:ln>
            <a:noFill/>
          </a:ln>
        </p:spPr>
        <p:txBody>
          <a:bodyPr spcFirstLastPara="1" wrap="square" lIns="0" tIns="0" rIns="0" bIns="0" anchor="t" anchorCtr="0">
            <a:spAutoFit/>
          </a:bodyPr>
          <a:lstStyle/>
          <a:p>
            <a:pPr marL="0" marR="0" lvl="0" indent="0" algn="l" rtl="0">
              <a:lnSpc>
                <a:spcPct val="160023"/>
              </a:lnSpc>
              <a:spcBef>
                <a:spcPts val="0"/>
              </a:spcBef>
              <a:spcAft>
                <a:spcPts val="0"/>
              </a:spcAft>
              <a:buNone/>
            </a:pPr>
            <a:r>
              <a:rPr lang="en" sz="1600" b="1">
                <a:latin typeface="Public Sans"/>
                <a:ea typeface="Public Sans"/>
                <a:cs typeface="Public Sans"/>
                <a:sym typeface="Public Sans"/>
              </a:rPr>
              <a:t>User Authentication</a:t>
            </a:r>
            <a:endParaRPr sz="1600"/>
          </a:p>
        </p:txBody>
      </p:sp>
      <p:sp>
        <p:nvSpPr>
          <p:cNvPr id="408" name="Google Shape;408;p30"/>
          <p:cNvSpPr txBox="1"/>
          <p:nvPr/>
        </p:nvSpPr>
        <p:spPr>
          <a:xfrm>
            <a:off x="1651463" y="1575670"/>
            <a:ext cx="2103300" cy="246300"/>
          </a:xfrm>
          <a:prstGeom prst="rect">
            <a:avLst/>
          </a:prstGeom>
          <a:noFill/>
          <a:ln>
            <a:noFill/>
          </a:ln>
        </p:spPr>
        <p:txBody>
          <a:bodyPr spcFirstLastPara="1" wrap="square" lIns="0" tIns="0" rIns="0" bIns="0" anchor="t" anchorCtr="0">
            <a:spAutoFit/>
          </a:bodyPr>
          <a:lstStyle/>
          <a:p>
            <a:pPr marL="0" marR="0" lvl="0" indent="0" algn="l" rtl="0">
              <a:lnSpc>
                <a:spcPct val="160023"/>
              </a:lnSpc>
              <a:spcBef>
                <a:spcPts val="0"/>
              </a:spcBef>
              <a:spcAft>
                <a:spcPts val="0"/>
              </a:spcAft>
              <a:buNone/>
            </a:pPr>
            <a:r>
              <a:rPr lang="en" sz="1600" b="1">
                <a:latin typeface="Public Sans"/>
                <a:ea typeface="Public Sans"/>
                <a:cs typeface="Public Sans"/>
                <a:sym typeface="Public Sans"/>
              </a:rPr>
              <a:t>Frontend</a:t>
            </a:r>
            <a:endParaRPr sz="1000"/>
          </a:p>
        </p:txBody>
      </p:sp>
      <p:sp>
        <p:nvSpPr>
          <p:cNvPr id="409" name="Google Shape;409;p30"/>
          <p:cNvSpPr txBox="1"/>
          <p:nvPr/>
        </p:nvSpPr>
        <p:spPr>
          <a:xfrm>
            <a:off x="1744668" y="1876654"/>
            <a:ext cx="2652300" cy="2456700"/>
          </a:xfrm>
          <a:prstGeom prst="rect">
            <a:avLst/>
          </a:prstGeom>
          <a:noFill/>
          <a:ln>
            <a:noFill/>
          </a:ln>
        </p:spPr>
        <p:txBody>
          <a:bodyPr spcFirstLastPara="1" wrap="square" lIns="0" tIns="0" rIns="0" bIns="0" anchor="t" anchorCtr="0">
            <a:spAutoFit/>
          </a:bodyPr>
          <a:lstStyle/>
          <a:p>
            <a:pPr marL="457200" marR="0" lvl="0" indent="-317500" algn="l" rtl="0">
              <a:lnSpc>
                <a:spcPct val="130000"/>
              </a:lnSpc>
              <a:spcBef>
                <a:spcPts val="0"/>
              </a:spcBef>
              <a:spcAft>
                <a:spcPts val="0"/>
              </a:spcAft>
              <a:buSzPts val="1400"/>
              <a:buFont typeface="Public Sans"/>
              <a:buChar char="●"/>
            </a:pPr>
            <a:r>
              <a:rPr lang="en">
                <a:latin typeface="Public Sans"/>
                <a:ea typeface="Public Sans"/>
                <a:cs typeface="Public Sans"/>
                <a:sym typeface="Public Sans"/>
              </a:rPr>
              <a:t>Landing page</a:t>
            </a:r>
            <a:endParaRPr>
              <a:latin typeface="Public Sans"/>
              <a:ea typeface="Public Sans"/>
              <a:cs typeface="Public Sans"/>
              <a:sym typeface="Public Sans"/>
            </a:endParaRPr>
          </a:p>
          <a:p>
            <a:pPr marL="457200" marR="0" lvl="0" indent="-317500" algn="l" rtl="0">
              <a:lnSpc>
                <a:spcPct val="130000"/>
              </a:lnSpc>
              <a:spcBef>
                <a:spcPts val="0"/>
              </a:spcBef>
              <a:spcAft>
                <a:spcPts val="0"/>
              </a:spcAft>
              <a:buSzPts val="1400"/>
              <a:buFont typeface="Public Sans"/>
              <a:buChar char="●"/>
            </a:pPr>
            <a:r>
              <a:rPr lang="en">
                <a:latin typeface="Public Sans"/>
                <a:ea typeface="Public Sans"/>
                <a:cs typeface="Public Sans"/>
                <a:sym typeface="Public Sans"/>
              </a:rPr>
              <a:t>Login page</a:t>
            </a:r>
            <a:endParaRPr>
              <a:latin typeface="Public Sans"/>
              <a:ea typeface="Public Sans"/>
              <a:cs typeface="Public Sans"/>
              <a:sym typeface="Public Sans"/>
            </a:endParaRPr>
          </a:p>
          <a:p>
            <a:pPr marL="457200" marR="0" lvl="0" indent="-317500" algn="l" rtl="0">
              <a:lnSpc>
                <a:spcPct val="130000"/>
              </a:lnSpc>
              <a:spcBef>
                <a:spcPts val="0"/>
              </a:spcBef>
              <a:spcAft>
                <a:spcPts val="0"/>
              </a:spcAft>
              <a:buSzPts val="1400"/>
              <a:buFont typeface="Public Sans"/>
              <a:buChar char="●"/>
            </a:pPr>
            <a:r>
              <a:rPr lang="en">
                <a:latin typeface="Public Sans"/>
                <a:ea typeface="Public Sans"/>
                <a:cs typeface="Public Sans"/>
                <a:sym typeface="Public Sans"/>
              </a:rPr>
              <a:t>Staff and client signup, dashboard, and profile pages</a:t>
            </a:r>
            <a:endParaRPr>
              <a:latin typeface="Public Sans"/>
              <a:ea typeface="Public Sans"/>
              <a:cs typeface="Public Sans"/>
              <a:sym typeface="Public Sans"/>
            </a:endParaRPr>
          </a:p>
          <a:p>
            <a:pPr marL="457200" marR="0" lvl="0" indent="-317500" algn="l" rtl="0">
              <a:lnSpc>
                <a:spcPct val="130000"/>
              </a:lnSpc>
              <a:spcBef>
                <a:spcPts val="0"/>
              </a:spcBef>
              <a:spcAft>
                <a:spcPts val="0"/>
              </a:spcAft>
              <a:buSzPts val="1400"/>
              <a:buFont typeface="Public Sans"/>
              <a:buChar char="●"/>
            </a:pPr>
            <a:r>
              <a:rPr lang="en">
                <a:latin typeface="Public Sans"/>
                <a:ea typeface="Public Sans"/>
                <a:cs typeface="Public Sans"/>
                <a:sym typeface="Public Sans"/>
              </a:rPr>
              <a:t>Client side: shift posting form, client marketplace, client subscription page</a:t>
            </a:r>
            <a:endParaRPr>
              <a:latin typeface="Public Sans"/>
              <a:ea typeface="Public Sans"/>
              <a:cs typeface="Public Sans"/>
              <a:sym typeface="Public Sans"/>
            </a:endParaRPr>
          </a:p>
          <a:p>
            <a:pPr marL="457200" marR="0" lvl="0" indent="-317500" algn="l" rtl="0">
              <a:lnSpc>
                <a:spcPct val="130000"/>
              </a:lnSpc>
              <a:spcBef>
                <a:spcPts val="0"/>
              </a:spcBef>
              <a:spcAft>
                <a:spcPts val="0"/>
              </a:spcAft>
              <a:buSzPts val="1400"/>
              <a:buFont typeface="Public Sans"/>
              <a:buChar char="●"/>
            </a:pPr>
            <a:r>
              <a:rPr lang="en">
                <a:latin typeface="Public Sans"/>
                <a:ea typeface="Public Sans"/>
                <a:cs typeface="Public Sans"/>
                <a:sym typeface="Public Sans"/>
              </a:rPr>
              <a:t>Admin portal</a:t>
            </a:r>
            <a:endParaRPr>
              <a:latin typeface="Public Sans"/>
              <a:ea typeface="Public Sans"/>
              <a:cs typeface="Public Sans"/>
              <a:sym typeface="Public Sans"/>
            </a:endParaRPr>
          </a:p>
        </p:txBody>
      </p:sp>
      <p:sp>
        <p:nvSpPr>
          <p:cNvPr id="410" name="Google Shape;410;p30"/>
          <p:cNvSpPr txBox="1"/>
          <p:nvPr/>
        </p:nvSpPr>
        <p:spPr>
          <a:xfrm>
            <a:off x="5544719" y="3163128"/>
            <a:ext cx="2741100" cy="775800"/>
          </a:xfrm>
          <a:prstGeom prst="rect">
            <a:avLst/>
          </a:prstGeom>
          <a:noFill/>
          <a:ln>
            <a:noFill/>
          </a:ln>
        </p:spPr>
        <p:txBody>
          <a:bodyPr spcFirstLastPara="1" wrap="square" lIns="0" tIns="0" rIns="0" bIns="0" anchor="t" anchorCtr="0">
            <a:spAutoFit/>
          </a:bodyPr>
          <a:lstStyle/>
          <a:p>
            <a:pPr marL="457200" marR="0" lvl="0" indent="-317500" algn="l" rtl="0">
              <a:lnSpc>
                <a:spcPct val="130000"/>
              </a:lnSpc>
              <a:spcBef>
                <a:spcPts val="0"/>
              </a:spcBef>
              <a:spcAft>
                <a:spcPts val="0"/>
              </a:spcAft>
              <a:buSzPts val="1400"/>
              <a:buFont typeface="Public Sans"/>
              <a:buChar char="●"/>
            </a:pPr>
            <a:r>
              <a:rPr lang="en">
                <a:latin typeface="Public Sans"/>
                <a:ea typeface="Public Sans"/>
                <a:cs typeface="Public Sans"/>
                <a:sym typeface="Public Sans"/>
              </a:rPr>
              <a:t>Signup pages and single login page with OAuth and email verification</a:t>
            </a:r>
            <a:endParaRPr/>
          </a:p>
        </p:txBody>
      </p:sp>
      <p:pic>
        <p:nvPicPr>
          <p:cNvPr id="411" name="Google Shape;411;p30"/>
          <p:cNvPicPr preferRelativeResize="0"/>
          <p:nvPr/>
        </p:nvPicPr>
        <p:blipFill>
          <a:blip r:embed="rId4">
            <a:alphaModFix/>
          </a:blip>
          <a:stretch>
            <a:fillRect/>
          </a:stretch>
        </p:blipFill>
        <p:spPr>
          <a:xfrm>
            <a:off x="4747446" y="2862905"/>
            <a:ext cx="682504" cy="769500"/>
          </a:xfrm>
          <a:prstGeom prst="rect">
            <a:avLst/>
          </a:prstGeom>
          <a:noFill/>
          <a:ln>
            <a:noFill/>
          </a:ln>
        </p:spPr>
      </p:pic>
      <p:pic>
        <p:nvPicPr>
          <p:cNvPr id="412" name="Google Shape;412;p30"/>
          <p:cNvPicPr preferRelativeResize="0"/>
          <p:nvPr/>
        </p:nvPicPr>
        <p:blipFill>
          <a:blip r:embed="rId5">
            <a:alphaModFix/>
          </a:blip>
          <a:stretch>
            <a:fillRect/>
          </a:stretch>
        </p:blipFill>
        <p:spPr>
          <a:xfrm>
            <a:off x="4767550" y="4129925"/>
            <a:ext cx="682500" cy="674915"/>
          </a:xfrm>
          <a:prstGeom prst="rect">
            <a:avLst/>
          </a:prstGeom>
          <a:noFill/>
          <a:ln>
            <a:noFill/>
          </a:ln>
        </p:spPr>
      </p:pic>
      <p:sp>
        <p:nvSpPr>
          <p:cNvPr id="413" name="Google Shape;413;p30"/>
          <p:cNvSpPr txBox="1"/>
          <p:nvPr/>
        </p:nvSpPr>
        <p:spPr>
          <a:xfrm>
            <a:off x="5532976" y="4079990"/>
            <a:ext cx="2652300" cy="246300"/>
          </a:xfrm>
          <a:prstGeom prst="rect">
            <a:avLst/>
          </a:prstGeom>
          <a:noFill/>
          <a:ln>
            <a:noFill/>
          </a:ln>
        </p:spPr>
        <p:txBody>
          <a:bodyPr spcFirstLastPara="1" wrap="square" lIns="0" tIns="0" rIns="0" bIns="0" anchor="t" anchorCtr="0">
            <a:spAutoFit/>
          </a:bodyPr>
          <a:lstStyle/>
          <a:p>
            <a:pPr marL="0" marR="0" lvl="0" indent="0" algn="l" rtl="0">
              <a:lnSpc>
                <a:spcPct val="160023"/>
              </a:lnSpc>
              <a:spcBef>
                <a:spcPts val="0"/>
              </a:spcBef>
              <a:spcAft>
                <a:spcPts val="0"/>
              </a:spcAft>
              <a:buNone/>
            </a:pPr>
            <a:r>
              <a:rPr lang="en" sz="1600" b="1">
                <a:latin typeface="Public Sans"/>
                <a:ea typeface="Public Sans"/>
                <a:cs typeface="Public Sans"/>
                <a:sym typeface="Public Sans"/>
              </a:rPr>
              <a:t>Payment Integration</a:t>
            </a:r>
            <a:endParaRPr sz="1600"/>
          </a:p>
        </p:txBody>
      </p:sp>
      <p:sp>
        <p:nvSpPr>
          <p:cNvPr id="414" name="Google Shape;414;p30"/>
          <p:cNvSpPr txBox="1"/>
          <p:nvPr/>
        </p:nvSpPr>
        <p:spPr>
          <a:xfrm>
            <a:off x="5490759" y="4422063"/>
            <a:ext cx="2741100" cy="495600"/>
          </a:xfrm>
          <a:prstGeom prst="rect">
            <a:avLst/>
          </a:prstGeom>
          <a:noFill/>
          <a:ln>
            <a:noFill/>
          </a:ln>
        </p:spPr>
        <p:txBody>
          <a:bodyPr spcFirstLastPara="1" wrap="square" lIns="0" tIns="0" rIns="0" bIns="0" anchor="t" anchorCtr="0">
            <a:spAutoFit/>
          </a:bodyPr>
          <a:lstStyle/>
          <a:p>
            <a:pPr marL="457200" marR="0" lvl="0" indent="-317500" algn="l" rtl="0">
              <a:lnSpc>
                <a:spcPct val="130000"/>
              </a:lnSpc>
              <a:spcBef>
                <a:spcPts val="0"/>
              </a:spcBef>
              <a:spcAft>
                <a:spcPts val="0"/>
              </a:spcAft>
              <a:buSzPts val="1400"/>
              <a:buFont typeface="Public Sans"/>
              <a:buChar char="●"/>
            </a:pPr>
            <a:r>
              <a:rPr lang="en">
                <a:latin typeface="Public Sans"/>
                <a:ea typeface="Public Sans"/>
                <a:cs typeface="Public Sans"/>
                <a:sym typeface="Public Sans"/>
              </a:rPr>
              <a:t>Stripe functionality implemented</a:t>
            </a:r>
            <a:endParaRPr/>
          </a:p>
        </p:txBody>
      </p:sp>
      <p:sp>
        <p:nvSpPr>
          <p:cNvPr id="415" name="Google Shape;415;p30"/>
          <p:cNvSpPr txBox="1"/>
          <p:nvPr/>
        </p:nvSpPr>
        <p:spPr>
          <a:xfrm>
            <a:off x="5544715" y="1575675"/>
            <a:ext cx="2870400" cy="246300"/>
          </a:xfrm>
          <a:prstGeom prst="rect">
            <a:avLst/>
          </a:prstGeom>
          <a:noFill/>
          <a:ln>
            <a:noFill/>
          </a:ln>
        </p:spPr>
        <p:txBody>
          <a:bodyPr spcFirstLastPara="1" wrap="square" lIns="0" tIns="0" rIns="0" bIns="0" anchor="t" anchorCtr="0">
            <a:spAutoFit/>
          </a:bodyPr>
          <a:lstStyle/>
          <a:p>
            <a:pPr marL="0" marR="0" lvl="0" indent="0" algn="l" rtl="0">
              <a:lnSpc>
                <a:spcPct val="160023"/>
              </a:lnSpc>
              <a:spcBef>
                <a:spcPts val="0"/>
              </a:spcBef>
              <a:spcAft>
                <a:spcPts val="0"/>
              </a:spcAft>
              <a:buNone/>
            </a:pPr>
            <a:r>
              <a:rPr lang="en" sz="1600" b="1">
                <a:latin typeface="Public Sans"/>
                <a:ea typeface="Public Sans"/>
                <a:cs typeface="Public Sans"/>
                <a:sym typeface="Public Sans"/>
              </a:rPr>
              <a:t>API and Backend Integration</a:t>
            </a:r>
            <a:endParaRPr sz="1600"/>
          </a:p>
        </p:txBody>
      </p:sp>
      <p:sp>
        <p:nvSpPr>
          <p:cNvPr id="416" name="Google Shape;416;p30"/>
          <p:cNvSpPr txBox="1"/>
          <p:nvPr/>
        </p:nvSpPr>
        <p:spPr>
          <a:xfrm>
            <a:off x="5544730" y="1945949"/>
            <a:ext cx="2741100" cy="775800"/>
          </a:xfrm>
          <a:prstGeom prst="rect">
            <a:avLst/>
          </a:prstGeom>
          <a:noFill/>
          <a:ln>
            <a:noFill/>
          </a:ln>
        </p:spPr>
        <p:txBody>
          <a:bodyPr spcFirstLastPara="1" wrap="square" lIns="0" tIns="0" rIns="0" bIns="0" anchor="t" anchorCtr="0">
            <a:spAutoFit/>
          </a:bodyPr>
          <a:lstStyle/>
          <a:p>
            <a:pPr marL="457200" marR="0" lvl="0" indent="-317500" algn="l" rtl="0">
              <a:lnSpc>
                <a:spcPct val="130000"/>
              </a:lnSpc>
              <a:spcBef>
                <a:spcPts val="0"/>
              </a:spcBef>
              <a:spcAft>
                <a:spcPts val="0"/>
              </a:spcAft>
              <a:buSzPts val="1400"/>
              <a:buFont typeface="Public Sans"/>
              <a:buChar char="●"/>
            </a:pPr>
            <a:r>
              <a:rPr lang="en">
                <a:latin typeface="Public Sans"/>
                <a:ea typeface="Public Sans"/>
                <a:cs typeface="Public Sans"/>
                <a:sym typeface="Public Sans"/>
              </a:rPr>
              <a:t>Frontend API implementation and backend request handling</a:t>
            </a:r>
            <a:endParaRPr/>
          </a:p>
        </p:txBody>
      </p:sp>
      <p:pic>
        <p:nvPicPr>
          <p:cNvPr id="417" name="Google Shape;417;p30"/>
          <p:cNvPicPr preferRelativeResize="0"/>
          <p:nvPr/>
        </p:nvPicPr>
        <p:blipFill>
          <a:blip r:embed="rId4">
            <a:alphaModFix/>
          </a:blip>
          <a:stretch>
            <a:fillRect/>
          </a:stretch>
        </p:blipFill>
        <p:spPr>
          <a:xfrm>
            <a:off x="4761395" y="1654412"/>
            <a:ext cx="682504" cy="769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grpSp>
        <p:nvGrpSpPr>
          <p:cNvPr id="422" name="Google Shape;422;p31"/>
          <p:cNvGrpSpPr/>
          <p:nvPr/>
        </p:nvGrpSpPr>
        <p:grpSpPr>
          <a:xfrm rot="-5400000">
            <a:off x="-1719405" y="1686035"/>
            <a:ext cx="5143398" cy="1771433"/>
            <a:chOff x="0" y="-19050"/>
            <a:chExt cx="2709333" cy="933070"/>
          </a:xfrm>
        </p:grpSpPr>
        <p:sp>
          <p:nvSpPr>
            <p:cNvPr id="423" name="Google Shape;423;p31"/>
            <p:cNvSpPr/>
            <p:nvPr/>
          </p:nvSpPr>
          <p:spPr>
            <a:xfrm>
              <a:off x="0" y="0"/>
              <a:ext cx="2709333" cy="914020"/>
            </a:xfrm>
            <a:custGeom>
              <a:avLst/>
              <a:gdLst/>
              <a:ahLst/>
              <a:cxnLst/>
              <a:rect l="l" t="t" r="r" b="b"/>
              <a:pathLst>
                <a:path w="2709333" h="914020" extrusionOk="0">
                  <a:moveTo>
                    <a:pt x="0" y="0"/>
                  </a:moveTo>
                  <a:lnTo>
                    <a:pt x="2709333" y="0"/>
                  </a:lnTo>
                  <a:lnTo>
                    <a:pt x="2709333" y="914020"/>
                  </a:lnTo>
                  <a:lnTo>
                    <a:pt x="0" y="914020"/>
                  </a:lnTo>
                  <a:close/>
                </a:path>
              </a:pathLst>
            </a:custGeom>
            <a:gradFill>
              <a:gsLst>
                <a:gs pos="0">
                  <a:srgbClr val="0DCB73"/>
                </a:gs>
                <a:gs pos="50000">
                  <a:srgbClr val="FFFFFF"/>
                </a:gs>
                <a:gs pos="100000">
                  <a:srgbClr val="FFFFFF"/>
                </a:gs>
              </a:gsLst>
              <a:lin ang="5400012" scaled="0"/>
            </a:gradFill>
            <a:ln>
              <a:noFill/>
            </a:ln>
          </p:spPr>
          <p:txBody>
            <a:bodyPr/>
            <a:lstStyle/>
            <a:p>
              <a:endParaRPr lang="en-US"/>
            </a:p>
          </p:txBody>
        </p:sp>
        <p:sp>
          <p:nvSpPr>
            <p:cNvPr id="424" name="Google Shape;424;p31"/>
            <p:cNvSpPr txBox="1"/>
            <p:nvPr/>
          </p:nvSpPr>
          <p:spPr>
            <a:xfrm>
              <a:off x="0" y="-19050"/>
              <a:ext cx="2709300" cy="9330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25" name="Google Shape;425;p31"/>
          <p:cNvSpPr txBox="1"/>
          <p:nvPr/>
        </p:nvSpPr>
        <p:spPr>
          <a:xfrm>
            <a:off x="2058333" y="127124"/>
            <a:ext cx="4762500" cy="885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5000">
                <a:solidFill>
                  <a:srgbClr val="0DCB73"/>
                </a:solidFill>
                <a:latin typeface="Zilla Slab"/>
                <a:ea typeface="Zilla Slab"/>
                <a:cs typeface="Zilla Slab"/>
                <a:sym typeface="Zilla Slab"/>
              </a:rPr>
              <a:t>Tasks Remaining</a:t>
            </a:r>
            <a:endParaRPr sz="5000">
              <a:solidFill>
                <a:srgbClr val="0DCB73"/>
              </a:solidFill>
              <a:latin typeface="Zilla Slab"/>
              <a:ea typeface="Zilla Slab"/>
              <a:cs typeface="Zilla Slab"/>
              <a:sym typeface="Zilla Slab"/>
            </a:endParaRPr>
          </a:p>
        </p:txBody>
      </p:sp>
      <p:sp>
        <p:nvSpPr>
          <p:cNvPr id="426" name="Google Shape;426;p31"/>
          <p:cNvSpPr txBox="1"/>
          <p:nvPr/>
        </p:nvSpPr>
        <p:spPr>
          <a:xfrm>
            <a:off x="0" y="3191425"/>
            <a:ext cx="4032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1"/>
              </a:solidFill>
              <a:latin typeface="Public Sans"/>
              <a:ea typeface="Public Sans"/>
              <a:cs typeface="Public Sans"/>
              <a:sym typeface="Public Sans"/>
            </a:endParaRPr>
          </a:p>
        </p:txBody>
      </p:sp>
      <p:sp>
        <p:nvSpPr>
          <p:cNvPr id="427" name="Google Shape;427;p31"/>
          <p:cNvSpPr txBox="1"/>
          <p:nvPr/>
        </p:nvSpPr>
        <p:spPr>
          <a:xfrm>
            <a:off x="943425" y="802750"/>
            <a:ext cx="7257300" cy="43713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Clr>
                <a:schemeClr val="dk2"/>
              </a:buClr>
              <a:buSzPts val="1700"/>
              <a:buFont typeface="Public Sans"/>
              <a:buChar char="●"/>
            </a:pPr>
            <a:r>
              <a:rPr lang="en" sz="1700">
                <a:solidFill>
                  <a:schemeClr val="dk2"/>
                </a:solidFill>
                <a:latin typeface="Public Sans"/>
                <a:ea typeface="Public Sans"/>
                <a:cs typeface="Public Sans"/>
                <a:sym typeface="Public Sans"/>
              </a:rPr>
              <a:t>Core features</a:t>
            </a:r>
            <a:endParaRPr sz="1700">
              <a:solidFill>
                <a:schemeClr val="dk2"/>
              </a:solidFill>
              <a:latin typeface="Public Sans"/>
              <a:ea typeface="Public Sans"/>
              <a:cs typeface="Public Sans"/>
              <a:sym typeface="Public Sans"/>
            </a:endParaRPr>
          </a:p>
          <a:p>
            <a:pPr marL="914400" lvl="1" indent="-336550" algn="l" rtl="0">
              <a:spcBef>
                <a:spcPts val="0"/>
              </a:spcBef>
              <a:spcAft>
                <a:spcPts val="0"/>
              </a:spcAft>
              <a:buClr>
                <a:schemeClr val="dk2"/>
              </a:buClr>
              <a:buSzPts val="1700"/>
              <a:buFont typeface="Public Sans"/>
              <a:buChar char="○"/>
            </a:pPr>
            <a:r>
              <a:rPr lang="en" sz="1700">
                <a:solidFill>
                  <a:schemeClr val="dk2"/>
                </a:solidFill>
                <a:latin typeface="Public Sans"/>
                <a:ea typeface="Public Sans"/>
                <a:cs typeface="Public Sans"/>
                <a:sym typeface="Public Sans"/>
              </a:rPr>
              <a:t>Marketplace</a:t>
            </a:r>
            <a:endParaRPr sz="1700">
              <a:solidFill>
                <a:schemeClr val="dk2"/>
              </a:solidFill>
              <a:latin typeface="Public Sans"/>
              <a:ea typeface="Public Sans"/>
              <a:cs typeface="Public Sans"/>
              <a:sym typeface="Public Sans"/>
            </a:endParaRPr>
          </a:p>
          <a:p>
            <a:pPr marL="914400" lvl="1" indent="-336550" algn="l" rtl="0">
              <a:spcBef>
                <a:spcPts val="0"/>
              </a:spcBef>
              <a:spcAft>
                <a:spcPts val="0"/>
              </a:spcAft>
              <a:buClr>
                <a:schemeClr val="dk2"/>
              </a:buClr>
              <a:buSzPts val="1700"/>
              <a:buFont typeface="Public Sans"/>
              <a:buChar char="○"/>
            </a:pPr>
            <a:r>
              <a:rPr lang="en" sz="1700">
                <a:solidFill>
                  <a:schemeClr val="dk2"/>
                </a:solidFill>
                <a:latin typeface="Public Sans"/>
                <a:ea typeface="Public Sans"/>
                <a:cs typeface="Public Sans"/>
                <a:sym typeface="Public Sans"/>
              </a:rPr>
              <a:t>Subscription</a:t>
            </a:r>
            <a:endParaRPr sz="1700">
              <a:solidFill>
                <a:schemeClr val="dk2"/>
              </a:solidFill>
              <a:latin typeface="Public Sans"/>
              <a:ea typeface="Public Sans"/>
              <a:cs typeface="Public Sans"/>
              <a:sym typeface="Public Sans"/>
            </a:endParaRPr>
          </a:p>
          <a:p>
            <a:pPr marL="914400" lvl="1" indent="-336550" algn="l" rtl="0">
              <a:spcBef>
                <a:spcPts val="0"/>
              </a:spcBef>
              <a:spcAft>
                <a:spcPts val="0"/>
              </a:spcAft>
              <a:buClr>
                <a:schemeClr val="dk2"/>
              </a:buClr>
              <a:buSzPts val="1700"/>
              <a:buFont typeface="Public Sans"/>
              <a:buChar char="○"/>
            </a:pPr>
            <a:r>
              <a:rPr lang="en" sz="1700">
                <a:solidFill>
                  <a:schemeClr val="dk2"/>
                </a:solidFill>
                <a:latin typeface="Public Sans"/>
                <a:ea typeface="Public Sans"/>
                <a:cs typeface="Public Sans"/>
                <a:sym typeface="Public Sans"/>
              </a:rPr>
              <a:t>Training page</a:t>
            </a:r>
            <a:endParaRPr sz="1700">
              <a:solidFill>
                <a:schemeClr val="dk2"/>
              </a:solidFill>
              <a:latin typeface="Public Sans"/>
              <a:ea typeface="Public Sans"/>
              <a:cs typeface="Public Sans"/>
              <a:sym typeface="Public Sans"/>
            </a:endParaRPr>
          </a:p>
          <a:p>
            <a:pPr marL="914400" lvl="1" indent="-336550" algn="l" rtl="0">
              <a:spcBef>
                <a:spcPts val="0"/>
              </a:spcBef>
              <a:spcAft>
                <a:spcPts val="0"/>
              </a:spcAft>
              <a:buClr>
                <a:schemeClr val="dk2"/>
              </a:buClr>
              <a:buSzPts val="1700"/>
              <a:buFont typeface="Public Sans"/>
              <a:buChar char="○"/>
            </a:pPr>
            <a:r>
              <a:rPr lang="en" sz="1700">
                <a:solidFill>
                  <a:schemeClr val="dk2"/>
                </a:solidFill>
                <a:latin typeface="Public Sans"/>
                <a:ea typeface="Public Sans"/>
                <a:cs typeface="Public Sans"/>
                <a:sym typeface="Public Sans"/>
              </a:rPr>
              <a:t>Staff &amp; client dashboards</a:t>
            </a:r>
            <a:endParaRPr sz="1700">
              <a:solidFill>
                <a:schemeClr val="dk2"/>
              </a:solidFill>
              <a:latin typeface="Public Sans"/>
              <a:ea typeface="Public Sans"/>
              <a:cs typeface="Public Sans"/>
              <a:sym typeface="Public Sans"/>
            </a:endParaRPr>
          </a:p>
          <a:p>
            <a:pPr marL="914400" lvl="1" indent="-336550" algn="l" rtl="0">
              <a:spcBef>
                <a:spcPts val="0"/>
              </a:spcBef>
              <a:spcAft>
                <a:spcPts val="0"/>
              </a:spcAft>
              <a:buClr>
                <a:schemeClr val="dk2"/>
              </a:buClr>
              <a:buSzPts val="1700"/>
              <a:buFont typeface="Public Sans"/>
              <a:buChar char="○"/>
            </a:pPr>
            <a:r>
              <a:rPr lang="en" sz="1700">
                <a:solidFill>
                  <a:schemeClr val="dk2"/>
                </a:solidFill>
                <a:latin typeface="Public Sans"/>
                <a:ea typeface="Public Sans"/>
                <a:cs typeface="Public Sans"/>
                <a:sym typeface="Public Sans"/>
              </a:rPr>
              <a:t>Rating / review system</a:t>
            </a:r>
            <a:endParaRPr sz="1700">
              <a:solidFill>
                <a:schemeClr val="dk2"/>
              </a:solidFill>
              <a:latin typeface="Public Sans"/>
              <a:ea typeface="Public Sans"/>
              <a:cs typeface="Public Sans"/>
              <a:sym typeface="Public Sans"/>
            </a:endParaRPr>
          </a:p>
          <a:p>
            <a:pPr marL="457200" lvl="0" indent="-336550" algn="l" rtl="0">
              <a:spcBef>
                <a:spcPts val="0"/>
              </a:spcBef>
              <a:spcAft>
                <a:spcPts val="0"/>
              </a:spcAft>
              <a:buClr>
                <a:schemeClr val="dk2"/>
              </a:buClr>
              <a:buSzPts val="1700"/>
              <a:buFont typeface="Public Sans"/>
              <a:buChar char="●"/>
            </a:pPr>
            <a:r>
              <a:rPr lang="en" sz="1700">
                <a:solidFill>
                  <a:schemeClr val="dk2"/>
                </a:solidFill>
                <a:latin typeface="Public Sans"/>
                <a:ea typeface="Public Sans"/>
                <a:cs typeface="Public Sans"/>
                <a:sym typeface="Public Sans"/>
              </a:rPr>
              <a:t>Management pages</a:t>
            </a:r>
            <a:endParaRPr sz="1700">
              <a:solidFill>
                <a:schemeClr val="dk2"/>
              </a:solidFill>
              <a:latin typeface="Public Sans"/>
              <a:ea typeface="Public Sans"/>
              <a:cs typeface="Public Sans"/>
              <a:sym typeface="Public Sans"/>
            </a:endParaRPr>
          </a:p>
          <a:p>
            <a:pPr marL="914400" lvl="1" indent="-336550" algn="l" rtl="0">
              <a:spcBef>
                <a:spcPts val="0"/>
              </a:spcBef>
              <a:spcAft>
                <a:spcPts val="0"/>
              </a:spcAft>
              <a:buClr>
                <a:schemeClr val="dk2"/>
              </a:buClr>
              <a:buSzPts val="1700"/>
              <a:buFont typeface="Public Sans"/>
              <a:buChar char="○"/>
            </a:pPr>
            <a:r>
              <a:rPr lang="en" sz="1700">
                <a:solidFill>
                  <a:schemeClr val="dk2"/>
                </a:solidFill>
                <a:latin typeface="Public Sans"/>
                <a:ea typeface="Public Sans"/>
                <a:cs typeface="Public Sans"/>
                <a:sym typeface="Public Sans"/>
              </a:rPr>
              <a:t>Admin portal</a:t>
            </a:r>
            <a:endParaRPr sz="1700">
              <a:solidFill>
                <a:schemeClr val="dk2"/>
              </a:solidFill>
              <a:latin typeface="Public Sans"/>
              <a:ea typeface="Public Sans"/>
              <a:cs typeface="Public Sans"/>
              <a:sym typeface="Public Sans"/>
            </a:endParaRPr>
          </a:p>
          <a:p>
            <a:pPr marL="914400" lvl="1" indent="-336550" algn="l" rtl="0">
              <a:spcBef>
                <a:spcPts val="0"/>
              </a:spcBef>
              <a:spcAft>
                <a:spcPts val="0"/>
              </a:spcAft>
              <a:buClr>
                <a:schemeClr val="dk2"/>
              </a:buClr>
              <a:buSzPts val="1700"/>
              <a:buFont typeface="Public Sans"/>
              <a:buChar char="○"/>
            </a:pPr>
            <a:r>
              <a:rPr lang="en" sz="1700">
                <a:solidFill>
                  <a:schemeClr val="dk2"/>
                </a:solidFill>
                <a:latin typeface="Public Sans"/>
                <a:ea typeface="Public Sans"/>
                <a:cs typeface="Public Sans"/>
                <a:sym typeface="Public Sans"/>
              </a:rPr>
              <a:t>Payment page</a:t>
            </a:r>
            <a:endParaRPr sz="1700">
              <a:solidFill>
                <a:schemeClr val="dk2"/>
              </a:solidFill>
              <a:latin typeface="Public Sans"/>
              <a:ea typeface="Public Sans"/>
              <a:cs typeface="Public Sans"/>
              <a:sym typeface="Public Sans"/>
            </a:endParaRPr>
          </a:p>
          <a:p>
            <a:pPr marL="914400" lvl="1" indent="-336550" algn="l" rtl="0">
              <a:spcBef>
                <a:spcPts val="0"/>
              </a:spcBef>
              <a:spcAft>
                <a:spcPts val="0"/>
              </a:spcAft>
              <a:buClr>
                <a:schemeClr val="dk2"/>
              </a:buClr>
              <a:buSzPts val="1700"/>
              <a:buFont typeface="Public Sans"/>
              <a:buChar char="○"/>
            </a:pPr>
            <a:r>
              <a:rPr lang="en" sz="1700">
                <a:solidFill>
                  <a:schemeClr val="dk2"/>
                </a:solidFill>
                <a:latin typeface="Public Sans"/>
                <a:ea typeface="Public Sans"/>
                <a:cs typeface="Public Sans"/>
                <a:sym typeface="Public Sans"/>
              </a:rPr>
              <a:t>Invoice page</a:t>
            </a:r>
            <a:endParaRPr sz="1700">
              <a:solidFill>
                <a:schemeClr val="dk2"/>
              </a:solidFill>
              <a:latin typeface="Public Sans"/>
              <a:ea typeface="Public Sans"/>
              <a:cs typeface="Public Sans"/>
              <a:sym typeface="Public Sans"/>
            </a:endParaRPr>
          </a:p>
          <a:p>
            <a:pPr marL="457200" lvl="0" indent="-336550" algn="l" rtl="0">
              <a:spcBef>
                <a:spcPts val="0"/>
              </a:spcBef>
              <a:spcAft>
                <a:spcPts val="0"/>
              </a:spcAft>
              <a:buClr>
                <a:schemeClr val="dk2"/>
              </a:buClr>
              <a:buSzPts val="1700"/>
              <a:buFont typeface="Public Sans"/>
              <a:buChar char="●"/>
            </a:pPr>
            <a:r>
              <a:rPr lang="en" sz="1700">
                <a:solidFill>
                  <a:schemeClr val="dk2"/>
                </a:solidFill>
                <a:latin typeface="Public Sans"/>
                <a:ea typeface="Public Sans"/>
                <a:cs typeface="Public Sans"/>
                <a:sym typeface="Public Sans"/>
              </a:rPr>
              <a:t>Ordering flows</a:t>
            </a:r>
            <a:endParaRPr sz="1700">
              <a:solidFill>
                <a:schemeClr val="dk2"/>
              </a:solidFill>
              <a:latin typeface="Public Sans"/>
              <a:ea typeface="Public Sans"/>
              <a:cs typeface="Public Sans"/>
              <a:sym typeface="Public Sans"/>
            </a:endParaRPr>
          </a:p>
          <a:p>
            <a:pPr marL="914400" lvl="1" indent="-336550" algn="l" rtl="0">
              <a:spcBef>
                <a:spcPts val="0"/>
              </a:spcBef>
              <a:spcAft>
                <a:spcPts val="0"/>
              </a:spcAft>
              <a:buClr>
                <a:schemeClr val="dk2"/>
              </a:buClr>
              <a:buSzPts val="1700"/>
              <a:buFont typeface="Public Sans"/>
              <a:buChar char="○"/>
            </a:pPr>
            <a:r>
              <a:rPr lang="en" sz="1700">
                <a:solidFill>
                  <a:schemeClr val="dk2"/>
                </a:solidFill>
                <a:latin typeface="Public Sans"/>
                <a:ea typeface="Public Sans"/>
                <a:cs typeface="Public Sans"/>
                <a:sym typeface="Public Sans"/>
              </a:rPr>
              <a:t>Uniform ordering page</a:t>
            </a:r>
            <a:endParaRPr sz="1700">
              <a:solidFill>
                <a:schemeClr val="dk2"/>
              </a:solidFill>
              <a:latin typeface="Public Sans"/>
              <a:ea typeface="Public Sans"/>
              <a:cs typeface="Public Sans"/>
              <a:sym typeface="Public Sans"/>
            </a:endParaRPr>
          </a:p>
          <a:p>
            <a:pPr marL="457200" lvl="0" indent="-336550" algn="l" rtl="0">
              <a:spcBef>
                <a:spcPts val="0"/>
              </a:spcBef>
              <a:spcAft>
                <a:spcPts val="0"/>
              </a:spcAft>
              <a:buClr>
                <a:schemeClr val="dk2"/>
              </a:buClr>
              <a:buSzPts val="1700"/>
              <a:buFont typeface="Public Sans"/>
              <a:buChar char="●"/>
            </a:pPr>
            <a:r>
              <a:rPr lang="en" sz="1700">
                <a:solidFill>
                  <a:schemeClr val="dk2"/>
                </a:solidFill>
                <a:latin typeface="Public Sans"/>
                <a:ea typeface="Public Sans"/>
                <a:cs typeface="Public Sans"/>
                <a:sym typeface="Public Sans"/>
              </a:rPr>
              <a:t>Other</a:t>
            </a:r>
            <a:endParaRPr sz="1700">
              <a:solidFill>
                <a:schemeClr val="dk2"/>
              </a:solidFill>
              <a:latin typeface="Public Sans"/>
              <a:ea typeface="Public Sans"/>
              <a:cs typeface="Public Sans"/>
              <a:sym typeface="Public Sans"/>
            </a:endParaRPr>
          </a:p>
          <a:p>
            <a:pPr marL="914400" lvl="1" indent="-336550" algn="l" rtl="0">
              <a:spcBef>
                <a:spcPts val="0"/>
              </a:spcBef>
              <a:spcAft>
                <a:spcPts val="0"/>
              </a:spcAft>
              <a:buClr>
                <a:schemeClr val="dk2"/>
              </a:buClr>
              <a:buSzPts val="1700"/>
              <a:buFont typeface="Public Sans"/>
              <a:buChar char="○"/>
            </a:pPr>
            <a:r>
              <a:rPr lang="en" sz="1700">
                <a:solidFill>
                  <a:schemeClr val="dk2"/>
                </a:solidFill>
                <a:latin typeface="Public Sans"/>
                <a:ea typeface="Public Sans"/>
                <a:cs typeface="Public Sans"/>
                <a:sym typeface="Public Sans"/>
              </a:rPr>
              <a:t>Notification functionality</a:t>
            </a:r>
            <a:endParaRPr sz="1700">
              <a:solidFill>
                <a:schemeClr val="dk2"/>
              </a:solidFill>
              <a:latin typeface="Public Sans"/>
              <a:ea typeface="Public Sans"/>
              <a:cs typeface="Public Sans"/>
              <a:sym typeface="Public Sans"/>
            </a:endParaRPr>
          </a:p>
          <a:p>
            <a:pPr marL="914400" lvl="1" indent="-336550" algn="l" rtl="0">
              <a:spcBef>
                <a:spcPts val="0"/>
              </a:spcBef>
              <a:spcAft>
                <a:spcPts val="0"/>
              </a:spcAft>
              <a:buClr>
                <a:schemeClr val="dk2"/>
              </a:buClr>
              <a:buSzPts val="1700"/>
              <a:buFont typeface="Public Sans"/>
              <a:buChar char="○"/>
            </a:pPr>
            <a:r>
              <a:rPr lang="en" sz="1700">
                <a:solidFill>
                  <a:schemeClr val="dk2"/>
                </a:solidFill>
                <a:latin typeface="Public Sans"/>
                <a:ea typeface="Public Sans"/>
                <a:cs typeface="Public Sans"/>
                <a:sym typeface="Public Sans"/>
              </a:rPr>
              <a:t>Tidy up UI, connect all pieces, and full testing</a:t>
            </a:r>
            <a:endParaRPr sz="1700">
              <a:solidFill>
                <a:schemeClr val="dk2"/>
              </a:solidFill>
              <a:latin typeface="Public Sans"/>
              <a:ea typeface="Public Sans"/>
              <a:cs typeface="Public Sans"/>
              <a:sym typeface="Public Sans"/>
            </a:endParaRPr>
          </a:p>
          <a:p>
            <a:pPr marL="914400" lvl="1" indent="-336550" algn="l" rtl="0">
              <a:spcBef>
                <a:spcPts val="0"/>
              </a:spcBef>
              <a:spcAft>
                <a:spcPts val="0"/>
              </a:spcAft>
              <a:buClr>
                <a:schemeClr val="dk2"/>
              </a:buClr>
              <a:buSzPts val="1700"/>
              <a:buFont typeface="Public Sans"/>
              <a:buChar char="○"/>
            </a:pPr>
            <a:r>
              <a:rPr lang="en" sz="1700">
                <a:solidFill>
                  <a:schemeClr val="dk2"/>
                </a:solidFill>
                <a:latin typeface="Public Sans"/>
                <a:ea typeface="Public Sans"/>
                <a:cs typeface="Public Sans"/>
                <a:sym typeface="Public Sans"/>
              </a:rPr>
              <a:t>Final deployment</a:t>
            </a:r>
            <a:endParaRPr sz="1700">
              <a:solidFill>
                <a:schemeClr val="dk2"/>
              </a:solidFill>
              <a:latin typeface="Public Sans"/>
              <a:ea typeface="Public Sans"/>
              <a:cs typeface="Public Sans"/>
              <a:sym typeface="Public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DCB73"/>
        </a:solidFill>
        <a:effectLst/>
      </p:bgPr>
    </p:bg>
    <p:spTree>
      <p:nvGrpSpPr>
        <p:cNvPr id="1" name="Shape 431"/>
        <p:cNvGrpSpPr/>
        <p:nvPr/>
      </p:nvGrpSpPr>
      <p:grpSpPr>
        <a:xfrm>
          <a:off x="0" y="0"/>
          <a:ext cx="0" cy="0"/>
          <a:chOff x="0" y="0"/>
          <a:chExt cx="0" cy="0"/>
        </a:xfrm>
      </p:grpSpPr>
      <p:grpSp>
        <p:nvGrpSpPr>
          <p:cNvPr id="432" name="Google Shape;432;p32"/>
          <p:cNvGrpSpPr/>
          <p:nvPr/>
        </p:nvGrpSpPr>
        <p:grpSpPr>
          <a:xfrm>
            <a:off x="-229474" y="161282"/>
            <a:ext cx="1704473" cy="5316802"/>
            <a:chOff x="0" y="0"/>
            <a:chExt cx="4545262" cy="14178140"/>
          </a:xfrm>
        </p:grpSpPr>
        <p:sp>
          <p:nvSpPr>
            <p:cNvPr id="433" name="Google Shape;433;p32"/>
            <p:cNvSpPr/>
            <p:nvPr/>
          </p:nvSpPr>
          <p:spPr>
            <a:xfrm>
              <a:off x="0" y="0"/>
              <a:ext cx="4545262" cy="4330395"/>
            </a:xfrm>
            <a:custGeom>
              <a:avLst/>
              <a:gdLst/>
              <a:ahLst/>
              <a:cxnLst/>
              <a:rect l="l" t="t" r="r" b="b"/>
              <a:pathLst>
                <a:path w="4545262" h="4330395" extrusionOk="0">
                  <a:moveTo>
                    <a:pt x="0" y="0"/>
                  </a:moveTo>
                  <a:lnTo>
                    <a:pt x="4545262" y="0"/>
                  </a:lnTo>
                  <a:lnTo>
                    <a:pt x="4545262" y="4330395"/>
                  </a:lnTo>
                  <a:lnTo>
                    <a:pt x="0" y="4330395"/>
                  </a:lnTo>
                  <a:lnTo>
                    <a:pt x="0" y="0"/>
                  </a:lnTo>
                  <a:close/>
                </a:path>
              </a:pathLst>
            </a:custGeom>
            <a:blipFill rotWithShape="1">
              <a:blip r:embed="rId3">
                <a:alphaModFix/>
              </a:blip>
              <a:stretch>
                <a:fillRect/>
              </a:stretch>
            </a:blipFill>
            <a:ln>
              <a:noFill/>
            </a:ln>
          </p:spPr>
          <p:txBody>
            <a:bodyPr/>
            <a:lstStyle/>
            <a:p>
              <a:endParaRPr lang="en-US"/>
            </a:p>
          </p:txBody>
        </p:sp>
        <p:sp>
          <p:nvSpPr>
            <p:cNvPr id="434" name="Google Shape;434;p32"/>
            <p:cNvSpPr/>
            <p:nvPr/>
          </p:nvSpPr>
          <p:spPr>
            <a:xfrm>
              <a:off x="0" y="4923873"/>
              <a:ext cx="4545262" cy="4330395"/>
            </a:xfrm>
            <a:custGeom>
              <a:avLst/>
              <a:gdLst/>
              <a:ahLst/>
              <a:cxnLst/>
              <a:rect l="l" t="t" r="r" b="b"/>
              <a:pathLst>
                <a:path w="4545262" h="4330395" extrusionOk="0">
                  <a:moveTo>
                    <a:pt x="0" y="0"/>
                  </a:moveTo>
                  <a:lnTo>
                    <a:pt x="4545262" y="0"/>
                  </a:lnTo>
                  <a:lnTo>
                    <a:pt x="4545262" y="4330394"/>
                  </a:lnTo>
                  <a:lnTo>
                    <a:pt x="0" y="4330394"/>
                  </a:lnTo>
                  <a:lnTo>
                    <a:pt x="0" y="0"/>
                  </a:lnTo>
                  <a:close/>
                </a:path>
              </a:pathLst>
            </a:custGeom>
            <a:blipFill rotWithShape="1">
              <a:blip r:embed="rId3">
                <a:alphaModFix/>
              </a:blip>
              <a:stretch>
                <a:fillRect/>
              </a:stretch>
            </a:blipFill>
            <a:ln>
              <a:noFill/>
            </a:ln>
          </p:spPr>
          <p:txBody>
            <a:bodyPr/>
            <a:lstStyle/>
            <a:p>
              <a:endParaRPr lang="en-US"/>
            </a:p>
          </p:txBody>
        </p:sp>
        <p:sp>
          <p:nvSpPr>
            <p:cNvPr id="435" name="Google Shape;435;p32"/>
            <p:cNvSpPr/>
            <p:nvPr/>
          </p:nvSpPr>
          <p:spPr>
            <a:xfrm>
              <a:off x="0" y="9847745"/>
              <a:ext cx="4545262" cy="4330395"/>
            </a:xfrm>
            <a:custGeom>
              <a:avLst/>
              <a:gdLst/>
              <a:ahLst/>
              <a:cxnLst/>
              <a:rect l="l" t="t" r="r" b="b"/>
              <a:pathLst>
                <a:path w="4545262" h="4330395" extrusionOk="0">
                  <a:moveTo>
                    <a:pt x="0" y="0"/>
                  </a:moveTo>
                  <a:lnTo>
                    <a:pt x="4545262" y="0"/>
                  </a:lnTo>
                  <a:lnTo>
                    <a:pt x="4545262" y="4330395"/>
                  </a:lnTo>
                  <a:lnTo>
                    <a:pt x="0" y="4330395"/>
                  </a:lnTo>
                  <a:lnTo>
                    <a:pt x="0" y="0"/>
                  </a:lnTo>
                  <a:close/>
                </a:path>
              </a:pathLst>
            </a:custGeom>
            <a:blipFill rotWithShape="1">
              <a:blip r:embed="rId3">
                <a:alphaModFix/>
              </a:blip>
              <a:stretch>
                <a:fillRect/>
              </a:stretch>
            </a:blipFill>
            <a:ln>
              <a:noFill/>
            </a:ln>
          </p:spPr>
          <p:txBody>
            <a:bodyPr/>
            <a:lstStyle/>
            <a:p>
              <a:endParaRPr lang="en-US"/>
            </a:p>
          </p:txBody>
        </p:sp>
      </p:grpSp>
      <p:grpSp>
        <p:nvGrpSpPr>
          <p:cNvPr id="436" name="Google Shape;436;p32"/>
          <p:cNvGrpSpPr/>
          <p:nvPr/>
        </p:nvGrpSpPr>
        <p:grpSpPr>
          <a:xfrm>
            <a:off x="7669001" y="161282"/>
            <a:ext cx="1704473" cy="5316802"/>
            <a:chOff x="0" y="0"/>
            <a:chExt cx="4545262" cy="14178140"/>
          </a:xfrm>
        </p:grpSpPr>
        <p:sp>
          <p:nvSpPr>
            <p:cNvPr id="437" name="Google Shape;437;p32"/>
            <p:cNvSpPr/>
            <p:nvPr/>
          </p:nvSpPr>
          <p:spPr>
            <a:xfrm>
              <a:off x="0" y="0"/>
              <a:ext cx="4545262" cy="4330395"/>
            </a:xfrm>
            <a:custGeom>
              <a:avLst/>
              <a:gdLst/>
              <a:ahLst/>
              <a:cxnLst/>
              <a:rect l="l" t="t" r="r" b="b"/>
              <a:pathLst>
                <a:path w="4545262" h="4330395" extrusionOk="0">
                  <a:moveTo>
                    <a:pt x="0" y="0"/>
                  </a:moveTo>
                  <a:lnTo>
                    <a:pt x="4545262" y="0"/>
                  </a:lnTo>
                  <a:lnTo>
                    <a:pt x="4545262" y="4330395"/>
                  </a:lnTo>
                  <a:lnTo>
                    <a:pt x="0" y="4330395"/>
                  </a:lnTo>
                  <a:lnTo>
                    <a:pt x="0" y="0"/>
                  </a:lnTo>
                  <a:close/>
                </a:path>
              </a:pathLst>
            </a:custGeom>
            <a:blipFill rotWithShape="1">
              <a:blip r:embed="rId3">
                <a:alphaModFix/>
              </a:blip>
              <a:stretch>
                <a:fillRect/>
              </a:stretch>
            </a:blipFill>
            <a:ln>
              <a:noFill/>
            </a:ln>
          </p:spPr>
          <p:txBody>
            <a:bodyPr/>
            <a:lstStyle/>
            <a:p>
              <a:endParaRPr lang="en-US"/>
            </a:p>
          </p:txBody>
        </p:sp>
        <p:sp>
          <p:nvSpPr>
            <p:cNvPr id="438" name="Google Shape;438;p32"/>
            <p:cNvSpPr/>
            <p:nvPr/>
          </p:nvSpPr>
          <p:spPr>
            <a:xfrm>
              <a:off x="0" y="4923873"/>
              <a:ext cx="4545262" cy="4330395"/>
            </a:xfrm>
            <a:custGeom>
              <a:avLst/>
              <a:gdLst/>
              <a:ahLst/>
              <a:cxnLst/>
              <a:rect l="l" t="t" r="r" b="b"/>
              <a:pathLst>
                <a:path w="4545262" h="4330395" extrusionOk="0">
                  <a:moveTo>
                    <a:pt x="0" y="0"/>
                  </a:moveTo>
                  <a:lnTo>
                    <a:pt x="4545262" y="0"/>
                  </a:lnTo>
                  <a:lnTo>
                    <a:pt x="4545262" y="4330394"/>
                  </a:lnTo>
                  <a:lnTo>
                    <a:pt x="0" y="4330394"/>
                  </a:lnTo>
                  <a:lnTo>
                    <a:pt x="0" y="0"/>
                  </a:lnTo>
                  <a:close/>
                </a:path>
              </a:pathLst>
            </a:custGeom>
            <a:blipFill rotWithShape="1">
              <a:blip r:embed="rId3">
                <a:alphaModFix/>
              </a:blip>
              <a:stretch>
                <a:fillRect/>
              </a:stretch>
            </a:blipFill>
            <a:ln>
              <a:noFill/>
            </a:ln>
          </p:spPr>
          <p:txBody>
            <a:bodyPr/>
            <a:lstStyle/>
            <a:p>
              <a:endParaRPr lang="en-US"/>
            </a:p>
          </p:txBody>
        </p:sp>
        <p:sp>
          <p:nvSpPr>
            <p:cNvPr id="439" name="Google Shape;439;p32"/>
            <p:cNvSpPr/>
            <p:nvPr/>
          </p:nvSpPr>
          <p:spPr>
            <a:xfrm>
              <a:off x="0" y="9847745"/>
              <a:ext cx="4545262" cy="4330395"/>
            </a:xfrm>
            <a:custGeom>
              <a:avLst/>
              <a:gdLst/>
              <a:ahLst/>
              <a:cxnLst/>
              <a:rect l="l" t="t" r="r" b="b"/>
              <a:pathLst>
                <a:path w="4545262" h="4330395" extrusionOk="0">
                  <a:moveTo>
                    <a:pt x="0" y="0"/>
                  </a:moveTo>
                  <a:lnTo>
                    <a:pt x="4545262" y="0"/>
                  </a:lnTo>
                  <a:lnTo>
                    <a:pt x="4545262" y="4330395"/>
                  </a:lnTo>
                  <a:lnTo>
                    <a:pt x="0" y="4330395"/>
                  </a:lnTo>
                  <a:lnTo>
                    <a:pt x="0" y="0"/>
                  </a:lnTo>
                  <a:close/>
                </a:path>
              </a:pathLst>
            </a:custGeom>
            <a:blipFill rotWithShape="1">
              <a:blip r:embed="rId3">
                <a:alphaModFix/>
              </a:blip>
              <a:stretch>
                <a:fillRect/>
              </a:stretch>
            </a:blipFill>
            <a:ln>
              <a:noFill/>
            </a:ln>
          </p:spPr>
          <p:txBody>
            <a:bodyPr/>
            <a:lstStyle/>
            <a:p>
              <a:endParaRPr lang="en-US"/>
            </a:p>
          </p:txBody>
        </p:sp>
      </p:grpSp>
      <p:pic>
        <p:nvPicPr>
          <p:cNvPr id="440" name="Google Shape;440;p32"/>
          <p:cNvPicPr preferRelativeResize="0"/>
          <p:nvPr/>
        </p:nvPicPr>
        <p:blipFill rotWithShape="1">
          <a:blip r:embed="rId4">
            <a:alphaModFix/>
          </a:blip>
          <a:srcRect t="15542" b="15535"/>
          <a:stretch/>
        </p:blipFill>
        <p:spPr>
          <a:xfrm>
            <a:off x="840550" y="0"/>
            <a:ext cx="7462886" cy="5143501"/>
          </a:xfrm>
          <a:prstGeom prst="rect">
            <a:avLst/>
          </a:prstGeom>
          <a:noFill/>
          <a:ln>
            <a:noFill/>
          </a:ln>
        </p:spPr>
      </p:pic>
      <p:sp>
        <p:nvSpPr>
          <p:cNvPr id="441" name="Google Shape;441;p32"/>
          <p:cNvSpPr txBox="1"/>
          <p:nvPr/>
        </p:nvSpPr>
        <p:spPr>
          <a:xfrm>
            <a:off x="1961400" y="1893450"/>
            <a:ext cx="5221200" cy="135660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 sz="6300">
                <a:solidFill>
                  <a:srgbClr val="0DCB73"/>
                </a:solidFill>
                <a:latin typeface="Zilla Slab"/>
                <a:ea typeface="Zilla Slab"/>
                <a:cs typeface="Zilla Slab"/>
                <a:sym typeface="Zilla Slab"/>
              </a:rPr>
              <a:t>DEMO</a:t>
            </a:r>
            <a:endParaRPr sz="6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1"/>
                                        </p:tgtEl>
                                        <p:attrNameLst>
                                          <p:attrName>style.visibility</p:attrName>
                                        </p:attrNameLst>
                                      </p:cBhvr>
                                      <p:to>
                                        <p:strVal val="visible"/>
                                      </p:to>
                                    </p:set>
                                    <p:animEffect transition="in" filter="fade">
                                      <p:cBhvr>
                                        <p:cTn id="7" dur="1000"/>
                                        <p:tgtEl>
                                          <p:spTgt spid="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p:nvPr/>
        </p:nvSpPr>
        <p:spPr>
          <a:xfrm>
            <a:off x="6272237" y="0"/>
            <a:ext cx="2743225" cy="2786655"/>
          </a:xfrm>
          <a:custGeom>
            <a:avLst/>
            <a:gdLst/>
            <a:ahLst/>
            <a:cxnLst/>
            <a:rect l="l" t="t" r="r" b="b"/>
            <a:pathLst>
              <a:path w="1772682" h="1688882" extrusionOk="0">
                <a:moveTo>
                  <a:pt x="0" y="0"/>
                </a:moveTo>
                <a:lnTo>
                  <a:pt x="1772682" y="0"/>
                </a:lnTo>
                <a:lnTo>
                  <a:pt x="1772682" y="1688882"/>
                </a:lnTo>
                <a:lnTo>
                  <a:pt x="0" y="1688882"/>
                </a:lnTo>
                <a:lnTo>
                  <a:pt x="0" y="0"/>
                </a:lnTo>
                <a:close/>
              </a:path>
            </a:pathLst>
          </a:custGeom>
          <a:blipFill rotWithShape="1">
            <a:blip r:embed="rId3">
              <a:alphaModFix/>
            </a:blip>
            <a:stretch>
              <a:fillRect/>
            </a:stretch>
          </a:blipFill>
          <a:ln>
            <a:noFill/>
          </a:ln>
        </p:spPr>
        <p:txBody>
          <a:bodyPr/>
          <a:lstStyle/>
          <a:p>
            <a:endParaRPr lang="en-US"/>
          </a:p>
        </p:txBody>
      </p:sp>
      <p:sp>
        <p:nvSpPr>
          <p:cNvPr id="88" name="Google Shape;88;p15"/>
          <p:cNvSpPr/>
          <p:nvPr/>
        </p:nvSpPr>
        <p:spPr>
          <a:xfrm>
            <a:off x="3077987" y="0"/>
            <a:ext cx="2743225" cy="2786655"/>
          </a:xfrm>
          <a:custGeom>
            <a:avLst/>
            <a:gdLst/>
            <a:ahLst/>
            <a:cxnLst/>
            <a:rect l="l" t="t" r="r" b="b"/>
            <a:pathLst>
              <a:path w="1772682" h="1688882" extrusionOk="0">
                <a:moveTo>
                  <a:pt x="0" y="0"/>
                </a:moveTo>
                <a:lnTo>
                  <a:pt x="1772682" y="0"/>
                </a:lnTo>
                <a:lnTo>
                  <a:pt x="1772682" y="1688882"/>
                </a:lnTo>
                <a:lnTo>
                  <a:pt x="0" y="1688882"/>
                </a:lnTo>
                <a:lnTo>
                  <a:pt x="0" y="0"/>
                </a:lnTo>
                <a:close/>
              </a:path>
            </a:pathLst>
          </a:custGeom>
          <a:blipFill rotWithShape="1">
            <a:blip r:embed="rId3">
              <a:alphaModFix/>
            </a:blip>
            <a:stretch>
              <a:fillRect/>
            </a:stretch>
          </a:blipFill>
          <a:ln>
            <a:noFill/>
          </a:ln>
        </p:spPr>
        <p:txBody>
          <a:bodyPr/>
          <a:lstStyle/>
          <a:p>
            <a:endParaRPr lang="en-US"/>
          </a:p>
        </p:txBody>
      </p:sp>
      <p:sp>
        <p:nvSpPr>
          <p:cNvPr id="89" name="Google Shape;89;p15"/>
          <p:cNvSpPr/>
          <p:nvPr/>
        </p:nvSpPr>
        <p:spPr>
          <a:xfrm>
            <a:off x="32925" y="0"/>
            <a:ext cx="2743225" cy="2786655"/>
          </a:xfrm>
          <a:custGeom>
            <a:avLst/>
            <a:gdLst/>
            <a:ahLst/>
            <a:cxnLst/>
            <a:rect l="l" t="t" r="r" b="b"/>
            <a:pathLst>
              <a:path w="1772682" h="1688882" extrusionOk="0">
                <a:moveTo>
                  <a:pt x="0" y="0"/>
                </a:moveTo>
                <a:lnTo>
                  <a:pt x="1772682" y="0"/>
                </a:lnTo>
                <a:lnTo>
                  <a:pt x="1772682" y="1688882"/>
                </a:lnTo>
                <a:lnTo>
                  <a:pt x="0" y="1688882"/>
                </a:lnTo>
                <a:lnTo>
                  <a:pt x="0" y="0"/>
                </a:lnTo>
                <a:close/>
              </a:path>
            </a:pathLst>
          </a:custGeom>
          <a:blipFill rotWithShape="1">
            <a:blip r:embed="rId3">
              <a:alphaModFix/>
            </a:blip>
            <a:stretch>
              <a:fillRect/>
            </a:stretch>
          </a:blipFill>
          <a:ln>
            <a:noFill/>
          </a:ln>
        </p:spPr>
        <p:txBody>
          <a:bodyPr/>
          <a:lstStyle/>
          <a:p>
            <a:endParaRPr lang="en-US"/>
          </a:p>
        </p:txBody>
      </p:sp>
      <p:sp>
        <p:nvSpPr>
          <p:cNvPr id="90" name="Google Shape;90;p15"/>
          <p:cNvSpPr txBox="1"/>
          <p:nvPr/>
        </p:nvSpPr>
        <p:spPr>
          <a:xfrm>
            <a:off x="6741367" y="3665395"/>
            <a:ext cx="2369700" cy="1478100"/>
          </a:xfrm>
          <a:prstGeom prst="rect">
            <a:avLst/>
          </a:prstGeom>
          <a:noFill/>
          <a:ln>
            <a:noFill/>
          </a:ln>
        </p:spPr>
        <p:txBody>
          <a:bodyPr spcFirstLastPara="1" wrap="square" lIns="0" tIns="0" rIns="0" bIns="0" anchor="t" anchorCtr="0">
            <a:noAutofit/>
          </a:bodyPr>
          <a:lstStyle/>
          <a:p>
            <a:pPr marL="0" marR="0" lvl="0" indent="0" algn="r" rtl="0">
              <a:lnSpc>
                <a:spcPct val="80000"/>
              </a:lnSpc>
              <a:spcBef>
                <a:spcPts val="0"/>
              </a:spcBef>
              <a:spcAft>
                <a:spcPts val="0"/>
              </a:spcAft>
              <a:buNone/>
            </a:pPr>
            <a:r>
              <a:rPr lang="en" sz="6000" b="0" i="0" u="none" strike="noStrike" cap="none">
                <a:solidFill>
                  <a:srgbClr val="0DCB73"/>
                </a:solidFill>
                <a:latin typeface="Zilla Slab"/>
                <a:ea typeface="Zilla Slab"/>
                <a:cs typeface="Zilla Slab"/>
                <a:sym typeface="Zilla Slab"/>
              </a:rPr>
              <a:t>OUR</a:t>
            </a:r>
            <a:endParaRPr sz="700"/>
          </a:p>
          <a:p>
            <a:pPr marL="0" marR="0" lvl="0" indent="0" algn="r" rtl="0">
              <a:lnSpc>
                <a:spcPct val="80000"/>
              </a:lnSpc>
              <a:spcBef>
                <a:spcPts val="0"/>
              </a:spcBef>
              <a:spcAft>
                <a:spcPts val="0"/>
              </a:spcAft>
              <a:buNone/>
            </a:pPr>
            <a:r>
              <a:rPr lang="en" sz="6000" b="0" i="0" u="none" strike="noStrike" cap="none">
                <a:solidFill>
                  <a:srgbClr val="0DCB73"/>
                </a:solidFill>
                <a:latin typeface="Zilla Slab"/>
                <a:ea typeface="Zilla Slab"/>
                <a:cs typeface="Zilla Slab"/>
                <a:sym typeface="Zilla Slab"/>
              </a:rPr>
              <a:t>TEAM</a:t>
            </a:r>
            <a:endParaRPr sz="700"/>
          </a:p>
        </p:txBody>
      </p:sp>
      <p:sp>
        <p:nvSpPr>
          <p:cNvPr id="91" name="Google Shape;91;p15"/>
          <p:cNvSpPr txBox="1"/>
          <p:nvPr/>
        </p:nvSpPr>
        <p:spPr>
          <a:xfrm>
            <a:off x="32913" y="2839613"/>
            <a:ext cx="1565400" cy="3849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 sz="2500">
                <a:solidFill>
                  <a:srgbClr val="0DCB73"/>
                </a:solidFill>
                <a:latin typeface="Zilla Slab"/>
                <a:ea typeface="Zilla Slab"/>
                <a:cs typeface="Zilla Slab"/>
                <a:sym typeface="Zilla Slab"/>
              </a:rPr>
              <a:t>BRENDAN</a:t>
            </a:r>
            <a:endParaRPr sz="700"/>
          </a:p>
        </p:txBody>
      </p:sp>
      <p:sp>
        <p:nvSpPr>
          <p:cNvPr id="92" name="Google Shape;92;p15"/>
          <p:cNvSpPr txBox="1"/>
          <p:nvPr/>
        </p:nvSpPr>
        <p:spPr>
          <a:xfrm>
            <a:off x="1905588" y="2839625"/>
            <a:ext cx="1228200" cy="3849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 sz="2500">
                <a:solidFill>
                  <a:srgbClr val="0DCB73"/>
                </a:solidFill>
                <a:latin typeface="Zilla Slab"/>
                <a:ea typeface="Zilla Slab"/>
                <a:cs typeface="Zilla Slab"/>
                <a:sym typeface="Zilla Slab"/>
              </a:rPr>
              <a:t>QUINCY</a:t>
            </a:r>
            <a:endParaRPr sz="700"/>
          </a:p>
        </p:txBody>
      </p:sp>
      <p:sp>
        <p:nvSpPr>
          <p:cNvPr id="93" name="Google Shape;93;p15"/>
          <p:cNvSpPr txBox="1"/>
          <p:nvPr/>
        </p:nvSpPr>
        <p:spPr>
          <a:xfrm>
            <a:off x="7523599" y="2839616"/>
            <a:ext cx="1274400" cy="3849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 sz="2500">
                <a:solidFill>
                  <a:srgbClr val="0DCB73"/>
                </a:solidFill>
                <a:latin typeface="Zilla Slab"/>
                <a:ea typeface="Zilla Slab"/>
                <a:cs typeface="Zilla Slab"/>
                <a:sym typeface="Zilla Slab"/>
              </a:rPr>
              <a:t>ADARSH</a:t>
            </a:r>
            <a:endParaRPr sz="700"/>
          </a:p>
        </p:txBody>
      </p:sp>
      <p:sp>
        <p:nvSpPr>
          <p:cNvPr id="94" name="Google Shape;94;p15"/>
          <p:cNvSpPr txBox="1"/>
          <p:nvPr/>
        </p:nvSpPr>
        <p:spPr>
          <a:xfrm>
            <a:off x="32898" y="3264675"/>
            <a:ext cx="1383600" cy="4002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 sz="1000">
                <a:latin typeface="Public Sans"/>
                <a:ea typeface="Public Sans"/>
                <a:cs typeface="Public Sans"/>
                <a:sym typeface="Public Sans"/>
              </a:rPr>
              <a:t>Full-Stack Developer</a:t>
            </a:r>
            <a:endParaRPr sz="1000">
              <a:latin typeface="Public Sans"/>
              <a:ea typeface="Public Sans"/>
              <a:cs typeface="Public Sans"/>
              <a:sym typeface="Public Sans"/>
            </a:endParaRPr>
          </a:p>
          <a:p>
            <a:pPr marL="0" marR="0" lvl="0" indent="0" algn="l" rtl="0">
              <a:lnSpc>
                <a:spcPct val="160000"/>
              </a:lnSpc>
              <a:spcBef>
                <a:spcPts val="0"/>
              </a:spcBef>
              <a:spcAft>
                <a:spcPts val="0"/>
              </a:spcAft>
              <a:buNone/>
            </a:pPr>
            <a:r>
              <a:rPr lang="en" sz="1000" i="1">
                <a:latin typeface="Public Sans"/>
                <a:ea typeface="Public Sans"/>
                <a:cs typeface="Public Sans"/>
                <a:sym typeface="Public Sans"/>
              </a:rPr>
              <a:t>Team Leader</a:t>
            </a:r>
            <a:endParaRPr sz="1000" i="1">
              <a:latin typeface="Public Sans"/>
              <a:ea typeface="Public Sans"/>
              <a:cs typeface="Public Sans"/>
              <a:sym typeface="Public Sans"/>
            </a:endParaRPr>
          </a:p>
        </p:txBody>
      </p:sp>
      <p:sp>
        <p:nvSpPr>
          <p:cNvPr id="95" name="Google Shape;95;p15"/>
          <p:cNvSpPr txBox="1"/>
          <p:nvPr/>
        </p:nvSpPr>
        <p:spPr>
          <a:xfrm>
            <a:off x="1905571" y="3264650"/>
            <a:ext cx="1587600" cy="1539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 sz="1000">
                <a:latin typeface="Public Sans"/>
                <a:ea typeface="Public Sans"/>
                <a:cs typeface="Public Sans"/>
                <a:sym typeface="Public Sans"/>
              </a:rPr>
              <a:t>Back-end Developer</a:t>
            </a:r>
            <a:endParaRPr sz="700"/>
          </a:p>
        </p:txBody>
      </p:sp>
      <p:sp>
        <p:nvSpPr>
          <p:cNvPr id="96" name="Google Shape;96;p15"/>
          <p:cNvSpPr txBox="1"/>
          <p:nvPr/>
        </p:nvSpPr>
        <p:spPr>
          <a:xfrm>
            <a:off x="7523602" y="3239525"/>
            <a:ext cx="1565400" cy="1539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 sz="1000">
                <a:latin typeface="Public Sans"/>
                <a:ea typeface="Public Sans"/>
                <a:cs typeface="Public Sans"/>
                <a:sym typeface="Public Sans"/>
              </a:rPr>
              <a:t>Front-end Developer</a:t>
            </a:r>
            <a:endParaRPr sz="700"/>
          </a:p>
        </p:txBody>
      </p:sp>
      <p:pic>
        <p:nvPicPr>
          <p:cNvPr id="97" name="Google Shape;97;p15" title="Brendan.png"/>
          <p:cNvPicPr preferRelativeResize="0"/>
          <p:nvPr/>
        </p:nvPicPr>
        <p:blipFill>
          <a:blip r:embed="rId4">
            <a:alphaModFix/>
          </a:blip>
          <a:stretch>
            <a:fillRect/>
          </a:stretch>
        </p:blipFill>
        <p:spPr>
          <a:xfrm>
            <a:off x="32909" y="1178304"/>
            <a:ext cx="1587416" cy="1621171"/>
          </a:xfrm>
          <a:prstGeom prst="rect">
            <a:avLst/>
          </a:prstGeom>
          <a:noFill/>
          <a:ln>
            <a:noFill/>
          </a:ln>
        </p:spPr>
      </p:pic>
      <p:grpSp>
        <p:nvGrpSpPr>
          <p:cNvPr id="98" name="Google Shape;98;p15"/>
          <p:cNvGrpSpPr/>
          <p:nvPr/>
        </p:nvGrpSpPr>
        <p:grpSpPr>
          <a:xfrm>
            <a:off x="32900" y="1131088"/>
            <a:ext cx="1587480" cy="1668388"/>
            <a:chOff x="0" y="-19050"/>
            <a:chExt cx="812800" cy="611400"/>
          </a:xfrm>
        </p:grpSpPr>
        <p:sp>
          <p:nvSpPr>
            <p:cNvPr id="99" name="Google Shape;99;p15"/>
            <p:cNvSpPr/>
            <p:nvPr/>
          </p:nvSpPr>
          <p:spPr>
            <a:xfrm>
              <a:off x="0" y="0"/>
              <a:ext cx="812800" cy="592244"/>
            </a:xfrm>
            <a:custGeom>
              <a:avLst/>
              <a:gdLst/>
              <a:ahLst/>
              <a:cxnLst/>
              <a:rect l="l" t="t" r="r" b="b"/>
              <a:pathLst>
                <a:path w="812800" h="592244" extrusionOk="0">
                  <a:moveTo>
                    <a:pt x="0" y="0"/>
                  </a:moveTo>
                  <a:lnTo>
                    <a:pt x="812800" y="0"/>
                  </a:lnTo>
                  <a:lnTo>
                    <a:pt x="812800" y="592244"/>
                  </a:lnTo>
                  <a:lnTo>
                    <a:pt x="0" y="592244"/>
                  </a:lnTo>
                  <a:close/>
                </a:path>
              </a:pathLst>
            </a:custGeom>
            <a:solidFill>
              <a:srgbClr val="000000">
                <a:alpha val="0"/>
              </a:srgbClr>
            </a:solidFill>
            <a:ln w="26500" cap="sq" cmpd="sng">
              <a:solidFill>
                <a:srgbClr val="0DCB73"/>
              </a:solidFill>
              <a:prstDash val="solid"/>
              <a:miter lim="8000"/>
              <a:headEnd type="none" w="sm" len="sm"/>
              <a:tailEnd type="none" w="sm" len="sm"/>
            </a:ln>
          </p:spPr>
          <p:txBody>
            <a:bodyPr/>
            <a:lstStyle/>
            <a:p>
              <a:endParaRPr lang="en-US"/>
            </a:p>
          </p:txBody>
        </p:sp>
        <p:sp>
          <p:nvSpPr>
            <p:cNvPr id="100" name="Google Shape;100;p15"/>
            <p:cNvSpPr txBox="1"/>
            <p:nvPr/>
          </p:nvSpPr>
          <p:spPr>
            <a:xfrm>
              <a:off x="0" y="-19050"/>
              <a:ext cx="812700" cy="611400"/>
            </a:xfrm>
            <a:prstGeom prst="rect">
              <a:avLst/>
            </a:prstGeom>
            <a:noFill/>
            <a:ln>
              <a:noFill/>
            </a:ln>
          </p:spPr>
          <p:txBody>
            <a:bodyPr spcFirstLastPara="1" wrap="square" lIns="47075" tIns="47075" rIns="47075" bIns="47075" anchor="ctr" anchorCtr="0">
              <a:noAutofit/>
            </a:bodyPr>
            <a:lstStyle/>
            <a:p>
              <a:pPr marL="0" marR="0" lvl="0" indent="0" algn="ctr" rtl="0">
                <a:lnSpc>
                  <a:spcPct val="176166"/>
                </a:lnSpc>
                <a:spcBef>
                  <a:spcPts val="0"/>
                </a:spcBef>
                <a:spcAft>
                  <a:spcPts val="0"/>
                </a:spcAft>
                <a:buNone/>
              </a:pPr>
              <a:endParaRPr sz="1667" b="0" i="0" u="none" strike="noStrike" cap="none">
                <a:solidFill>
                  <a:srgbClr val="000000"/>
                </a:solidFill>
                <a:latin typeface="Calibri"/>
                <a:ea typeface="Calibri"/>
                <a:cs typeface="Calibri"/>
                <a:sym typeface="Calibri"/>
              </a:endParaRPr>
            </a:p>
          </p:txBody>
        </p:sp>
      </p:grpSp>
      <p:grpSp>
        <p:nvGrpSpPr>
          <p:cNvPr id="101" name="Google Shape;101;p15"/>
          <p:cNvGrpSpPr/>
          <p:nvPr/>
        </p:nvGrpSpPr>
        <p:grpSpPr>
          <a:xfrm>
            <a:off x="1905587" y="1131100"/>
            <a:ext cx="1587480" cy="1668388"/>
            <a:chOff x="0" y="-19050"/>
            <a:chExt cx="812800" cy="611400"/>
          </a:xfrm>
        </p:grpSpPr>
        <p:sp>
          <p:nvSpPr>
            <p:cNvPr id="102" name="Google Shape;102;p15"/>
            <p:cNvSpPr/>
            <p:nvPr/>
          </p:nvSpPr>
          <p:spPr>
            <a:xfrm>
              <a:off x="0" y="0"/>
              <a:ext cx="812800" cy="592244"/>
            </a:xfrm>
            <a:custGeom>
              <a:avLst/>
              <a:gdLst/>
              <a:ahLst/>
              <a:cxnLst/>
              <a:rect l="l" t="t" r="r" b="b"/>
              <a:pathLst>
                <a:path w="812800" h="592244" extrusionOk="0">
                  <a:moveTo>
                    <a:pt x="0" y="0"/>
                  </a:moveTo>
                  <a:lnTo>
                    <a:pt x="812800" y="0"/>
                  </a:lnTo>
                  <a:lnTo>
                    <a:pt x="812800" y="592244"/>
                  </a:lnTo>
                  <a:lnTo>
                    <a:pt x="0" y="592244"/>
                  </a:lnTo>
                  <a:close/>
                </a:path>
              </a:pathLst>
            </a:custGeom>
            <a:solidFill>
              <a:srgbClr val="000000">
                <a:alpha val="0"/>
              </a:srgbClr>
            </a:solidFill>
            <a:ln w="26500" cap="sq" cmpd="sng">
              <a:solidFill>
                <a:srgbClr val="0DCB73"/>
              </a:solidFill>
              <a:prstDash val="solid"/>
              <a:miter lim="8000"/>
              <a:headEnd type="none" w="sm" len="sm"/>
              <a:tailEnd type="none" w="sm" len="sm"/>
            </a:ln>
          </p:spPr>
          <p:txBody>
            <a:bodyPr/>
            <a:lstStyle/>
            <a:p>
              <a:endParaRPr lang="en-US"/>
            </a:p>
          </p:txBody>
        </p:sp>
        <p:sp>
          <p:nvSpPr>
            <p:cNvPr id="103" name="Google Shape;103;p15"/>
            <p:cNvSpPr txBox="1"/>
            <p:nvPr/>
          </p:nvSpPr>
          <p:spPr>
            <a:xfrm>
              <a:off x="0" y="-19050"/>
              <a:ext cx="812700" cy="611400"/>
            </a:xfrm>
            <a:prstGeom prst="rect">
              <a:avLst/>
            </a:prstGeom>
            <a:noFill/>
            <a:ln>
              <a:noFill/>
            </a:ln>
          </p:spPr>
          <p:txBody>
            <a:bodyPr spcFirstLastPara="1" wrap="square" lIns="47075" tIns="47075" rIns="47075" bIns="47075" anchor="ctr" anchorCtr="0">
              <a:noAutofit/>
            </a:bodyPr>
            <a:lstStyle/>
            <a:p>
              <a:pPr marL="0" marR="0" lvl="0" indent="0" algn="ctr" rtl="0">
                <a:lnSpc>
                  <a:spcPct val="176166"/>
                </a:lnSpc>
                <a:spcBef>
                  <a:spcPts val="0"/>
                </a:spcBef>
                <a:spcAft>
                  <a:spcPts val="0"/>
                </a:spcAft>
                <a:buNone/>
              </a:pPr>
              <a:endParaRPr sz="1667" b="0" i="0" u="none" strike="noStrike" cap="none">
                <a:solidFill>
                  <a:srgbClr val="000000"/>
                </a:solidFill>
                <a:latin typeface="Calibri"/>
                <a:ea typeface="Calibri"/>
                <a:cs typeface="Calibri"/>
                <a:sym typeface="Calibri"/>
              </a:endParaRPr>
            </a:p>
          </p:txBody>
        </p:sp>
      </p:grpSp>
      <p:pic>
        <p:nvPicPr>
          <p:cNvPr id="104" name="Google Shape;104;p15" title="Quincyfinal.JPG"/>
          <p:cNvPicPr preferRelativeResize="0"/>
          <p:nvPr/>
        </p:nvPicPr>
        <p:blipFill>
          <a:blip r:embed="rId5">
            <a:alphaModFix/>
          </a:blip>
          <a:stretch>
            <a:fillRect/>
          </a:stretch>
        </p:blipFill>
        <p:spPr>
          <a:xfrm>
            <a:off x="1912766" y="1195700"/>
            <a:ext cx="1565967" cy="1589450"/>
          </a:xfrm>
          <a:prstGeom prst="rect">
            <a:avLst/>
          </a:prstGeom>
          <a:noFill/>
          <a:ln>
            <a:noFill/>
          </a:ln>
        </p:spPr>
      </p:pic>
      <p:grpSp>
        <p:nvGrpSpPr>
          <p:cNvPr id="105" name="Google Shape;105;p15"/>
          <p:cNvGrpSpPr/>
          <p:nvPr/>
        </p:nvGrpSpPr>
        <p:grpSpPr>
          <a:xfrm>
            <a:off x="3778250" y="1156225"/>
            <a:ext cx="1587480" cy="1668388"/>
            <a:chOff x="0" y="-19050"/>
            <a:chExt cx="812800" cy="611400"/>
          </a:xfrm>
        </p:grpSpPr>
        <p:sp>
          <p:nvSpPr>
            <p:cNvPr id="106" name="Google Shape;106;p15"/>
            <p:cNvSpPr/>
            <p:nvPr/>
          </p:nvSpPr>
          <p:spPr>
            <a:xfrm>
              <a:off x="0" y="0"/>
              <a:ext cx="812800" cy="592244"/>
            </a:xfrm>
            <a:custGeom>
              <a:avLst/>
              <a:gdLst/>
              <a:ahLst/>
              <a:cxnLst/>
              <a:rect l="l" t="t" r="r" b="b"/>
              <a:pathLst>
                <a:path w="812800" h="592244" extrusionOk="0">
                  <a:moveTo>
                    <a:pt x="0" y="0"/>
                  </a:moveTo>
                  <a:lnTo>
                    <a:pt x="812800" y="0"/>
                  </a:lnTo>
                  <a:lnTo>
                    <a:pt x="812800" y="592244"/>
                  </a:lnTo>
                  <a:lnTo>
                    <a:pt x="0" y="592244"/>
                  </a:lnTo>
                  <a:close/>
                </a:path>
              </a:pathLst>
            </a:custGeom>
            <a:solidFill>
              <a:srgbClr val="000000">
                <a:alpha val="0"/>
              </a:srgbClr>
            </a:solidFill>
            <a:ln w="26500" cap="sq" cmpd="sng">
              <a:solidFill>
                <a:srgbClr val="0DCB73"/>
              </a:solidFill>
              <a:prstDash val="solid"/>
              <a:miter lim="8000"/>
              <a:headEnd type="none" w="sm" len="sm"/>
              <a:tailEnd type="none" w="sm" len="sm"/>
            </a:ln>
          </p:spPr>
          <p:txBody>
            <a:bodyPr/>
            <a:lstStyle/>
            <a:p>
              <a:endParaRPr lang="en-US"/>
            </a:p>
          </p:txBody>
        </p:sp>
        <p:sp>
          <p:nvSpPr>
            <p:cNvPr id="107" name="Google Shape;107;p15"/>
            <p:cNvSpPr txBox="1"/>
            <p:nvPr/>
          </p:nvSpPr>
          <p:spPr>
            <a:xfrm>
              <a:off x="0" y="-19050"/>
              <a:ext cx="812700" cy="611400"/>
            </a:xfrm>
            <a:prstGeom prst="rect">
              <a:avLst/>
            </a:prstGeom>
            <a:noFill/>
            <a:ln>
              <a:noFill/>
            </a:ln>
          </p:spPr>
          <p:txBody>
            <a:bodyPr spcFirstLastPara="1" wrap="square" lIns="47075" tIns="47075" rIns="47075" bIns="47075" anchor="ctr" anchorCtr="0">
              <a:noAutofit/>
            </a:bodyPr>
            <a:lstStyle/>
            <a:p>
              <a:pPr marL="0" marR="0" lvl="0" indent="0" algn="ctr" rtl="0">
                <a:lnSpc>
                  <a:spcPct val="176166"/>
                </a:lnSpc>
                <a:spcBef>
                  <a:spcPts val="0"/>
                </a:spcBef>
                <a:spcAft>
                  <a:spcPts val="0"/>
                </a:spcAft>
                <a:buNone/>
              </a:pPr>
              <a:endParaRPr sz="1667" b="0" i="0" u="none" strike="noStrike" cap="none">
                <a:solidFill>
                  <a:srgbClr val="000000"/>
                </a:solidFill>
                <a:latin typeface="Calibri"/>
                <a:ea typeface="Calibri"/>
                <a:cs typeface="Calibri"/>
                <a:sym typeface="Calibri"/>
              </a:endParaRPr>
            </a:p>
          </p:txBody>
        </p:sp>
      </p:grpSp>
      <p:grpSp>
        <p:nvGrpSpPr>
          <p:cNvPr id="108" name="Google Shape;108;p15"/>
          <p:cNvGrpSpPr/>
          <p:nvPr/>
        </p:nvGrpSpPr>
        <p:grpSpPr>
          <a:xfrm>
            <a:off x="5650925" y="1156225"/>
            <a:ext cx="1587480" cy="1668388"/>
            <a:chOff x="0" y="-19050"/>
            <a:chExt cx="812800" cy="611400"/>
          </a:xfrm>
        </p:grpSpPr>
        <p:sp>
          <p:nvSpPr>
            <p:cNvPr id="109" name="Google Shape;109;p15"/>
            <p:cNvSpPr/>
            <p:nvPr/>
          </p:nvSpPr>
          <p:spPr>
            <a:xfrm>
              <a:off x="0" y="0"/>
              <a:ext cx="812800" cy="592244"/>
            </a:xfrm>
            <a:custGeom>
              <a:avLst/>
              <a:gdLst/>
              <a:ahLst/>
              <a:cxnLst/>
              <a:rect l="l" t="t" r="r" b="b"/>
              <a:pathLst>
                <a:path w="812800" h="592244" extrusionOk="0">
                  <a:moveTo>
                    <a:pt x="0" y="0"/>
                  </a:moveTo>
                  <a:lnTo>
                    <a:pt x="812800" y="0"/>
                  </a:lnTo>
                  <a:lnTo>
                    <a:pt x="812800" y="592244"/>
                  </a:lnTo>
                  <a:lnTo>
                    <a:pt x="0" y="592244"/>
                  </a:lnTo>
                  <a:close/>
                </a:path>
              </a:pathLst>
            </a:custGeom>
            <a:solidFill>
              <a:srgbClr val="000000">
                <a:alpha val="0"/>
              </a:srgbClr>
            </a:solidFill>
            <a:ln w="26500" cap="sq" cmpd="sng">
              <a:solidFill>
                <a:srgbClr val="0DCB73"/>
              </a:solidFill>
              <a:prstDash val="solid"/>
              <a:miter lim="8000"/>
              <a:headEnd type="none" w="sm" len="sm"/>
              <a:tailEnd type="none" w="sm" len="sm"/>
            </a:ln>
          </p:spPr>
          <p:txBody>
            <a:bodyPr/>
            <a:lstStyle/>
            <a:p>
              <a:endParaRPr lang="en-US"/>
            </a:p>
          </p:txBody>
        </p:sp>
        <p:sp>
          <p:nvSpPr>
            <p:cNvPr id="110" name="Google Shape;110;p15"/>
            <p:cNvSpPr txBox="1"/>
            <p:nvPr/>
          </p:nvSpPr>
          <p:spPr>
            <a:xfrm>
              <a:off x="0" y="-19050"/>
              <a:ext cx="812700" cy="611400"/>
            </a:xfrm>
            <a:prstGeom prst="rect">
              <a:avLst/>
            </a:prstGeom>
            <a:noFill/>
            <a:ln>
              <a:noFill/>
            </a:ln>
          </p:spPr>
          <p:txBody>
            <a:bodyPr spcFirstLastPara="1" wrap="square" lIns="47075" tIns="47075" rIns="47075" bIns="47075" anchor="ctr" anchorCtr="0">
              <a:noAutofit/>
            </a:bodyPr>
            <a:lstStyle/>
            <a:p>
              <a:pPr marL="0" marR="0" lvl="0" indent="0" algn="ctr" rtl="0">
                <a:lnSpc>
                  <a:spcPct val="176166"/>
                </a:lnSpc>
                <a:spcBef>
                  <a:spcPts val="0"/>
                </a:spcBef>
                <a:spcAft>
                  <a:spcPts val="0"/>
                </a:spcAft>
                <a:buNone/>
              </a:pPr>
              <a:endParaRPr sz="1667" b="0" i="0" u="none" strike="noStrike" cap="none">
                <a:solidFill>
                  <a:srgbClr val="000000"/>
                </a:solidFill>
                <a:latin typeface="Calibri"/>
                <a:ea typeface="Calibri"/>
                <a:cs typeface="Calibri"/>
                <a:sym typeface="Calibri"/>
              </a:endParaRPr>
            </a:p>
          </p:txBody>
        </p:sp>
      </p:grpSp>
      <p:grpSp>
        <p:nvGrpSpPr>
          <p:cNvPr id="111" name="Google Shape;111;p15"/>
          <p:cNvGrpSpPr/>
          <p:nvPr/>
        </p:nvGrpSpPr>
        <p:grpSpPr>
          <a:xfrm>
            <a:off x="7523600" y="1156225"/>
            <a:ext cx="1587480" cy="1668388"/>
            <a:chOff x="0" y="-19050"/>
            <a:chExt cx="812800" cy="611400"/>
          </a:xfrm>
        </p:grpSpPr>
        <p:sp>
          <p:nvSpPr>
            <p:cNvPr id="112" name="Google Shape;112;p15"/>
            <p:cNvSpPr/>
            <p:nvPr/>
          </p:nvSpPr>
          <p:spPr>
            <a:xfrm>
              <a:off x="0" y="0"/>
              <a:ext cx="812800" cy="592244"/>
            </a:xfrm>
            <a:custGeom>
              <a:avLst/>
              <a:gdLst/>
              <a:ahLst/>
              <a:cxnLst/>
              <a:rect l="l" t="t" r="r" b="b"/>
              <a:pathLst>
                <a:path w="812800" h="592244" extrusionOk="0">
                  <a:moveTo>
                    <a:pt x="0" y="0"/>
                  </a:moveTo>
                  <a:lnTo>
                    <a:pt x="812800" y="0"/>
                  </a:lnTo>
                  <a:lnTo>
                    <a:pt x="812800" y="592244"/>
                  </a:lnTo>
                  <a:lnTo>
                    <a:pt x="0" y="592244"/>
                  </a:lnTo>
                  <a:close/>
                </a:path>
              </a:pathLst>
            </a:custGeom>
            <a:solidFill>
              <a:srgbClr val="000000">
                <a:alpha val="0"/>
              </a:srgbClr>
            </a:solidFill>
            <a:ln w="26500" cap="sq" cmpd="sng">
              <a:solidFill>
                <a:srgbClr val="0DCB73"/>
              </a:solidFill>
              <a:prstDash val="solid"/>
              <a:miter lim="8000"/>
              <a:headEnd type="none" w="sm" len="sm"/>
              <a:tailEnd type="none" w="sm" len="sm"/>
            </a:ln>
          </p:spPr>
          <p:txBody>
            <a:bodyPr/>
            <a:lstStyle/>
            <a:p>
              <a:endParaRPr lang="en-US"/>
            </a:p>
          </p:txBody>
        </p:sp>
        <p:sp>
          <p:nvSpPr>
            <p:cNvPr id="113" name="Google Shape;113;p15"/>
            <p:cNvSpPr txBox="1"/>
            <p:nvPr/>
          </p:nvSpPr>
          <p:spPr>
            <a:xfrm>
              <a:off x="0" y="-19050"/>
              <a:ext cx="812700" cy="611400"/>
            </a:xfrm>
            <a:prstGeom prst="rect">
              <a:avLst/>
            </a:prstGeom>
            <a:noFill/>
            <a:ln>
              <a:noFill/>
            </a:ln>
          </p:spPr>
          <p:txBody>
            <a:bodyPr spcFirstLastPara="1" wrap="square" lIns="47075" tIns="47075" rIns="47075" bIns="47075" anchor="ctr" anchorCtr="0">
              <a:noAutofit/>
            </a:bodyPr>
            <a:lstStyle/>
            <a:p>
              <a:pPr marL="0" marR="0" lvl="0" indent="0" algn="ctr" rtl="0">
                <a:lnSpc>
                  <a:spcPct val="176166"/>
                </a:lnSpc>
                <a:spcBef>
                  <a:spcPts val="0"/>
                </a:spcBef>
                <a:spcAft>
                  <a:spcPts val="0"/>
                </a:spcAft>
                <a:buNone/>
              </a:pPr>
              <a:endParaRPr sz="1667" b="0" i="0" u="none" strike="noStrike" cap="none">
                <a:solidFill>
                  <a:srgbClr val="000000"/>
                </a:solidFill>
                <a:latin typeface="Calibri"/>
                <a:ea typeface="Calibri"/>
                <a:cs typeface="Calibri"/>
                <a:sym typeface="Calibri"/>
              </a:endParaRPr>
            </a:p>
          </p:txBody>
        </p:sp>
      </p:grpSp>
      <p:sp>
        <p:nvSpPr>
          <p:cNvPr id="114" name="Google Shape;114;p15"/>
          <p:cNvSpPr txBox="1"/>
          <p:nvPr/>
        </p:nvSpPr>
        <p:spPr>
          <a:xfrm>
            <a:off x="5650924" y="2839616"/>
            <a:ext cx="1274400" cy="3849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 sz="2500">
                <a:solidFill>
                  <a:srgbClr val="0DCB73"/>
                </a:solidFill>
                <a:latin typeface="Zilla Slab"/>
                <a:ea typeface="Zilla Slab"/>
                <a:cs typeface="Zilla Slab"/>
                <a:sym typeface="Zilla Slab"/>
              </a:rPr>
              <a:t>SHINE</a:t>
            </a:r>
            <a:endParaRPr sz="700"/>
          </a:p>
        </p:txBody>
      </p:sp>
      <p:sp>
        <p:nvSpPr>
          <p:cNvPr id="115" name="Google Shape;115;p15"/>
          <p:cNvSpPr txBox="1"/>
          <p:nvPr/>
        </p:nvSpPr>
        <p:spPr>
          <a:xfrm>
            <a:off x="5650926" y="3239525"/>
            <a:ext cx="1345800" cy="1539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 sz="1000">
                <a:latin typeface="Public Sans"/>
                <a:ea typeface="Public Sans"/>
                <a:cs typeface="Public Sans"/>
                <a:sym typeface="Public Sans"/>
              </a:rPr>
              <a:t>Full-Stack Developer</a:t>
            </a:r>
            <a:endParaRPr sz="700"/>
          </a:p>
        </p:txBody>
      </p:sp>
      <p:sp>
        <p:nvSpPr>
          <p:cNvPr id="116" name="Google Shape;116;p15"/>
          <p:cNvSpPr txBox="1"/>
          <p:nvPr/>
        </p:nvSpPr>
        <p:spPr>
          <a:xfrm>
            <a:off x="3815125" y="2839625"/>
            <a:ext cx="1383600" cy="3849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 sz="2500">
                <a:solidFill>
                  <a:srgbClr val="0DCB73"/>
                </a:solidFill>
                <a:latin typeface="Zilla Slab"/>
                <a:ea typeface="Zilla Slab"/>
                <a:cs typeface="Zilla Slab"/>
                <a:sym typeface="Zilla Slab"/>
              </a:rPr>
              <a:t>CARMEN</a:t>
            </a:r>
            <a:endParaRPr sz="700"/>
          </a:p>
        </p:txBody>
      </p:sp>
      <p:sp>
        <p:nvSpPr>
          <p:cNvPr id="117" name="Google Shape;117;p15"/>
          <p:cNvSpPr txBox="1"/>
          <p:nvPr/>
        </p:nvSpPr>
        <p:spPr>
          <a:xfrm>
            <a:off x="3829073" y="3264650"/>
            <a:ext cx="1565400" cy="1539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 sz="1000">
                <a:latin typeface="Public Sans"/>
                <a:ea typeface="Public Sans"/>
                <a:cs typeface="Public Sans"/>
                <a:sym typeface="Public Sans"/>
              </a:rPr>
              <a:t>Front-end Developer</a:t>
            </a:r>
            <a:endParaRPr sz="700"/>
          </a:p>
        </p:txBody>
      </p:sp>
      <p:pic>
        <p:nvPicPr>
          <p:cNvPr id="118" name="Google Shape;118;p15" title="141216177.jpeg"/>
          <p:cNvPicPr preferRelativeResize="0"/>
          <p:nvPr/>
        </p:nvPicPr>
        <p:blipFill>
          <a:blip r:embed="rId6">
            <a:alphaModFix/>
          </a:blip>
          <a:stretch>
            <a:fillRect/>
          </a:stretch>
        </p:blipFill>
        <p:spPr>
          <a:xfrm>
            <a:off x="5661975" y="1226168"/>
            <a:ext cx="1565375" cy="1589450"/>
          </a:xfrm>
          <a:prstGeom prst="rect">
            <a:avLst/>
          </a:prstGeom>
          <a:noFill/>
          <a:ln>
            <a:noFill/>
          </a:ln>
        </p:spPr>
      </p:pic>
      <p:sp>
        <p:nvSpPr>
          <p:cNvPr id="119" name="Google Shape;119;p15"/>
          <p:cNvSpPr/>
          <p:nvPr/>
        </p:nvSpPr>
        <p:spPr>
          <a:xfrm rot="-1935991">
            <a:off x="358960" y="3969635"/>
            <a:ext cx="913343" cy="869635"/>
          </a:xfrm>
          <a:custGeom>
            <a:avLst/>
            <a:gdLst/>
            <a:ahLst/>
            <a:cxnLst/>
            <a:rect l="l" t="t" r="r" b="b"/>
            <a:pathLst>
              <a:path w="1308981" h="1289941" extrusionOk="0">
                <a:moveTo>
                  <a:pt x="0" y="0"/>
                </a:moveTo>
                <a:lnTo>
                  <a:pt x="1308981" y="0"/>
                </a:lnTo>
                <a:lnTo>
                  <a:pt x="1308981" y="1289941"/>
                </a:lnTo>
                <a:lnTo>
                  <a:pt x="0" y="1289941"/>
                </a:lnTo>
                <a:lnTo>
                  <a:pt x="0" y="0"/>
                </a:lnTo>
                <a:close/>
              </a:path>
            </a:pathLst>
          </a:custGeom>
          <a:blipFill rotWithShape="1">
            <a:blip r:embed="rId7">
              <a:alphaModFix/>
            </a:blip>
            <a:stretch>
              <a:fillRect/>
            </a:stretch>
          </a:blipFill>
          <a:ln>
            <a:noFill/>
          </a:ln>
        </p:spPr>
        <p:txBody>
          <a:bodyPr/>
          <a:lstStyle/>
          <a:p>
            <a:endParaRPr lang="en-US"/>
          </a:p>
        </p:txBody>
      </p:sp>
      <p:sp>
        <p:nvSpPr>
          <p:cNvPr id="120" name="Google Shape;120;p15"/>
          <p:cNvSpPr/>
          <p:nvPr/>
        </p:nvSpPr>
        <p:spPr>
          <a:xfrm rot="2056040">
            <a:off x="5404991" y="3797299"/>
            <a:ext cx="1079033" cy="1067967"/>
          </a:xfrm>
          <a:custGeom>
            <a:avLst/>
            <a:gdLst/>
            <a:ahLst/>
            <a:cxnLst/>
            <a:rect l="l" t="t" r="r" b="b"/>
            <a:pathLst>
              <a:path w="1306570" h="1289941" extrusionOk="0">
                <a:moveTo>
                  <a:pt x="0" y="0"/>
                </a:moveTo>
                <a:lnTo>
                  <a:pt x="1306570" y="0"/>
                </a:lnTo>
                <a:lnTo>
                  <a:pt x="1306570" y="1289941"/>
                </a:lnTo>
                <a:lnTo>
                  <a:pt x="0" y="1289941"/>
                </a:lnTo>
                <a:lnTo>
                  <a:pt x="0" y="0"/>
                </a:lnTo>
                <a:close/>
              </a:path>
            </a:pathLst>
          </a:custGeom>
          <a:blipFill rotWithShape="1">
            <a:blip r:embed="rId8">
              <a:alphaModFix/>
            </a:blip>
            <a:stretch>
              <a:fillRect/>
            </a:stretch>
          </a:blipFill>
          <a:ln>
            <a:noFill/>
          </a:ln>
        </p:spPr>
        <p:txBody>
          <a:bodyPr/>
          <a:lstStyle/>
          <a:p>
            <a:endParaRPr lang="en-US"/>
          </a:p>
        </p:txBody>
      </p:sp>
      <p:sp>
        <p:nvSpPr>
          <p:cNvPr id="121" name="Google Shape;121;p15"/>
          <p:cNvSpPr/>
          <p:nvPr/>
        </p:nvSpPr>
        <p:spPr>
          <a:xfrm>
            <a:off x="2831450" y="3856600"/>
            <a:ext cx="1172116" cy="1095699"/>
          </a:xfrm>
          <a:custGeom>
            <a:avLst/>
            <a:gdLst/>
            <a:ahLst/>
            <a:cxnLst/>
            <a:rect l="l" t="t" r="r" b="b"/>
            <a:pathLst>
              <a:path w="1674451" h="1485694" extrusionOk="0">
                <a:moveTo>
                  <a:pt x="0" y="0"/>
                </a:moveTo>
                <a:lnTo>
                  <a:pt x="1674450" y="0"/>
                </a:lnTo>
                <a:lnTo>
                  <a:pt x="1674450" y="1485694"/>
                </a:lnTo>
                <a:lnTo>
                  <a:pt x="0" y="1485694"/>
                </a:lnTo>
                <a:lnTo>
                  <a:pt x="0" y="0"/>
                </a:lnTo>
                <a:close/>
              </a:path>
            </a:pathLst>
          </a:custGeom>
          <a:blipFill rotWithShape="1">
            <a:blip r:embed="rId9">
              <a:alphaModFix/>
            </a:blip>
            <a:stretch>
              <a:fillRect/>
            </a:stretch>
          </a:blipFill>
          <a:ln>
            <a:noFill/>
          </a:ln>
        </p:spPr>
        <p:txBody>
          <a:bodyPr/>
          <a:lstStyle/>
          <a:p>
            <a:endParaRPr lang="en-US"/>
          </a:p>
        </p:txBody>
      </p:sp>
      <p:pic>
        <p:nvPicPr>
          <p:cNvPr id="122" name="Google Shape;122;p15"/>
          <p:cNvPicPr preferRelativeResize="0"/>
          <p:nvPr/>
        </p:nvPicPr>
        <p:blipFill>
          <a:blip r:embed="rId10">
            <a:alphaModFix/>
          </a:blip>
          <a:stretch>
            <a:fillRect/>
          </a:stretch>
        </p:blipFill>
        <p:spPr>
          <a:xfrm>
            <a:off x="7523650" y="1203450"/>
            <a:ext cx="1565375" cy="1621175"/>
          </a:xfrm>
          <a:prstGeom prst="rect">
            <a:avLst/>
          </a:prstGeom>
          <a:noFill/>
          <a:ln>
            <a:noFill/>
          </a:ln>
        </p:spPr>
      </p:pic>
      <p:pic>
        <p:nvPicPr>
          <p:cNvPr id="123" name="Google Shape;123;p15" title="IMG_4725.jpg"/>
          <p:cNvPicPr preferRelativeResize="0"/>
          <p:nvPr/>
        </p:nvPicPr>
        <p:blipFill rotWithShape="1">
          <a:blip r:embed="rId11">
            <a:alphaModFix/>
          </a:blip>
          <a:srcRect r="1390"/>
          <a:stretch/>
        </p:blipFill>
        <p:spPr>
          <a:xfrm>
            <a:off x="3785675" y="1225225"/>
            <a:ext cx="1565376" cy="1587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DCB73"/>
            </a:gs>
            <a:gs pos="100000">
              <a:srgbClr val="FFFFFF"/>
            </a:gs>
          </a:gsLst>
          <a:lin ang="0" scaled="0"/>
        </a:gradFill>
        <a:effectLst/>
      </p:bgPr>
    </p:bg>
    <p:spTree>
      <p:nvGrpSpPr>
        <p:cNvPr id="1" name="Shape 445"/>
        <p:cNvGrpSpPr/>
        <p:nvPr/>
      </p:nvGrpSpPr>
      <p:grpSpPr>
        <a:xfrm>
          <a:off x="0" y="0"/>
          <a:ext cx="0" cy="0"/>
          <a:chOff x="0" y="0"/>
          <a:chExt cx="0" cy="0"/>
        </a:xfrm>
      </p:grpSpPr>
      <p:pic>
        <p:nvPicPr>
          <p:cNvPr id="446" name="Google Shape;446;p33"/>
          <p:cNvPicPr preferRelativeResize="0"/>
          <p:nvPr/>
        </p:nvPicPr>
        <p:blipFill rotWithShape="1">
          <a:blip r:embed="rId3">
            <a:alphaModFix/>
          </a:blip>
          <a:srcRect t="81825"/>
          <a:stretch/>
        </p:blipFill>
        <p:spPr>
          <a:xfrm>
            <a:off x="761138" y="-1"/>
            <a:ext cx="7621727" cy="1389926"/>
          </a:xfrm>
          <a:prstGeom prst="rect">
            <a:avLst/>
          </a:prstGeom>
          <a:noFill/>
          <a:ln>
            <a:noFill/>
          </a:ln>
        </p:spPr>
      </p:pic>
      <p:grpSp>
        <p:nvGrpSpPr>
          <p:cNvPr id="447" name="Google Shape;447;p33"/>
          <p:cNvGrpSpPr/>
          <p:nvPr/>
        </p:nvGrpSpPr>
        <p:grpSpPr>
          <a:xfrm>
            <a:off x="0" y="1373127"/>
            <a:ext cx="9144300" cy="2361354"/>
            <a:chOff x="0" y="-19050"/>
            <a:chExt cx="4816592" cy="1243800"/>
          </a:xfrm>
        </p:grpSpPr>
        <p:sp>
          <p:nvSpPr>
            <p:cNvPr id="448" name="Google Shape;448;p33"/>
            <p:cNvSpPr/>
            <p:nvPr/>
          </p:nvSpPr>
          <p:spPr>
            <a:xfrm>
              <a:off x="0" y="0"/>
              <a:ext cx="4816592" cy="1224646"/>
            </a:xfrm>
            <a:custGeom>
              <a:avLst/>
              <a:gdLst/>
              <a:ahLst/>
              <a:cxnLst/>
              <a:rect l="l" t="t" r="r" b="b"/>
              <a:pathLst>
                <a:path w="4816592" h="1224646" extrusionOk="0">
                  <a:moveTo>
                    <a:pt x="0" y="0"/>
                  </a:moveTo>
                  <a:lnTo>
                    <a:pt x="4816592" y="0"/>
                  </a:lnTo>
                  <a:lnTo>
                    <a:pt x="4816592" y="1224646"/>
                  </a:lnTo>
                  <a:lnTo>
                    <a:pt x="0" y="1224646"/>
                  </a:lnTo>
                  <a:close/>
                </a:path>
              </a:pathLst>
            </a:custGeom>
            <a:solidFill>
              <a:srgbClr val="FFFFFF"/>
            </a:solidFill>
            <a:ln>
              <a:noFill/>
            </a:ln>
          </p:spPr>
          <p:txBody>
            <a:bodyPr/>
            <a:lstStyle/>
            <a:p>
              <a:endParaRPr lang="en-US"/>
            </a:p>
          </p:txBody>
        </p:sp>
        <p:sp>
          <p:nvSpPr>
            <p:cNvPr id="449" name="Google Shape;449;p33"/>
            <p:cNvSpPr txBox="1"/>
            <p:nvPr/>
          </p:nvSpPr>
          <p:spPr>
            <a:xfrm>
              <a:off x="0" y="-19050"/>
              <a:ext cx="4816500" cy="12438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50" name="Google Shape;450;p33"/>
          <p:cNvSpPr txBox="1"/>
          <p:nvPr/>
        </p:nvSpPr>
        <p:spPr>
          <a:xfrm>
            <a:off x="131243" y="1619175"/>
            <a:ext cx="3632100" cy="1693200"/>
          </a:xfrm>
          <a:prstGeom prst="rect">
            <a:avLst/>
          </a:prstGeom>
          <a:noFill/>
          <a:ln>
            <a:noFill/>
          </a:ln>
        </p:spPr>
        <p:txBody>
          <a:bodyPr spcFirstLastPara="1" wrap="square" lIns="0" tIns="0" rIns="0" bIns="0" anchor="t" anchorCtr="0">
            <a:spAutoFit/>
          </a:bodyPr>
          <a:lstStyle/>
          <a:p>
            <a:pPr marL="0" marR="0" lvl="0" indent="0" algn="ctr" rtl="0">
              <a:lnSpc>
                <a:spcPct val="140002"/>
              </a:lnSpc>
              <a:spcBef>
                <a:spcPts val="0"/>
              </a:spcBef>
              <a:spcAft>
                <a:spcPts val="0"/>
              </a:spcAft>
              <a:buNone/>
            </a:pPr>
            <a:r>
              <a:rPr lang="en" sz="11000">
                <a:solidFill>
                  <a:srgbClr val="0DCB73"/>
                </a:solidFill>
                <a:latin typeface="Zilla Slab"/>
                <a:ea typeface="Zilla Slab"/>
                <a:cs typeface="Zilla Slab"/>
                <a:sym typeface="Zilla Slab"/>
              </a:rPr>
              <a:t>Demo</a:t>
            </a:r>
            <a:endParaRPr sz="700"/>
          </a:p>
        </p:txBody>
      </p:sp>
      <p:pic>
        <p:nvPicPr>
          <p:cNvPr id="451" name="Google Shape;451;p33"/>
          <p:cNvPicPr preferRelativeResize="0"/>
          <p:nvPr/>
        </p:nvPicPr>
        <p:blipFill rotWithShape="1">
          <a:blip r:embed="rId3">
            <a:alphaModFix/>
          </a:blip>
          <a:srcRect t="81825"/>
          <a:stretch/>
        </p:blipFill>
        <p:spPr>
          <a:xfrm rot="10800000">
            <a:off x="761140" y="3734227"/>
            <a:ext cx="7621722" cy="1389921"/>
          </a:xfrm>
          <a:prstGeom prst="rect">
            <a:avLst/>
          </a:prstGeom>
          <a:noFill/>
          <a:ln>
            <a:noFill/>
          </a:ln>
        </p:spPr>
      </p:pic>
      <p:pic>
        <p:nvPicPr>
          <p:cNvPr id="452" name="Google Shape;452;p33" title="460 Demo - 1765353116452.mp4">
            <a:hlinkClick r:id="rId4"/>
          </p:cNvPr>
          <p:cNvPicPr preferRelativeResize="0"/>
          <p:nvPr/>
        </p:nvPicPr>
        <p:blipFill>
          <a:blip r:embed="rId5">
            <a:alphaModFix/>
          </a:blip>
          <a:stretch>
            <a:fillRect/>
          </a:stretch>
        </p:blipFill>
        <p:spPr>
          <a:xfrm>
            <a:off x="4266050" y="968925"/>
            <a:ext cx="457200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2"/>
                                        </p:tgtEl>
                                        <p:attrNameLst>
                                          <p:attrName>style.visibility</p:attrName>
                                        </p:attrNameLst>
                                      </p:cBhvr>
                                      <p:to>
                                        <p:strVal val="visible"/>
                                      </p:to>
                                    </p:set>
                                    <p:animEffect transition="in" filter="fade">
                                      <p:cBhvr>
                                        <p:cTn id="7" dur="1000"/>
                                        <p:tgtEl>
                                          <p:spTgt spid="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4"/>
          <p:cNvSpPr txBox="1"/>
          <p:nvPr/>
        </p:nvSpPr>
        <p:spPr>
          <a:xfrm>
            <a:off x="1527619" y="104711"/>
            <a:ext cx="6088800" cy="2462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8000">
                <a:solidFill>
                  <a:srgbClr val="0DCB73"/>
                </a:solidFill>
                <a:latin typeface="Zilla Slab"/>
                <a:ea typeface="Zilla Slab"/>
                <a:cs typeface="Zilla Slab"/>
                <a:sym typeface="Zilla Slab"/>
              </a:rPr>
              <a:t>Any Questions?</a:t>
            </a:r>
            <a:endParaRPr sz="700"/>
          </a:p>
        </p:txBody>
      </p:sp>
      <p:pic>
        <p:nvPicPr>
          <p:cNvPr id="458" name="Google Shape;458;p34"/>
          <p:cNvPicPr preferRelativeResize="0"/>
          <p:nvPr/>
        </p:nvPicPr>
        <p:blipFill rotWithShape="1">
          <a:blip r:embed="rId3">
            <a:alphaModFix/>
          </a:blip>
          <a:srcRect/>
          <a:stretch/>
        </p:blipFill>
        <p:spPr>
          <a:xfrm>
            <a:off x="7623525" y="0"/>
            <a:ext cx="1520425" cy="5143500"/>
          </a:xfrm>
          <a:prstGeom prst="rect">
            <a:avLst/>
          </a:prstGeom>
          <a:noFill/>
          <a:ln>
            <a:noFill/>
          </a:ln>
        </p:spPr>
      </p:pic>
      <p:pic>
        <p:nvPicPr>
          <p:cNvPr id="459" name="Google Shape;459;p34"/>
          <p:cNvPicPr preferRelativeResize="0"/>
          <p:nvPr/>
        </p:nvPicPr>
        <p:blipFill rotWithShape="1">
          <a:blip r:embed="rId3">
            <a:alphaModFix/>
          </a:blip>
          <a:srcRect/>
          <a:stretch/>
        </p:blipFill>
        <p:spPr>
          <a:xfrm rot="10800000">
            <a:off x="50" y="0"/>
            <a:ext cx="152042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CB73"/>
        </a:solidFill>
        <a:effectLst/>
      </p:bgPr>
    </p:bg>
    <p:spTree>
      <p:nvGrpSpPr>
        <p:cNvPr id="1" name="Shape 127"/>
        <p:cNvGrpSpPr/>
        <p:nvPr/>
      </p:nvGrpSpPr>
      <p:grpSpPr>
        <a:xfrm>
          <a:off x="0" y="0"/>
          <a:ext cx="0" cy="0"/>
          <a:chOff x="0" y="0"/>
          <a:chExt cx="0" cy="0"/>
        </a:xfrm>
      </p:grpSpPr>
      <p:pic>
        <p:nvPicPr>
          <p:cNvPr id="128" name="Google Shape;128;p16"/>
          <p:cNvPicPr preferRelativeResize="0"/>
          <p:nvPr/>
        </p:nvPicPr>
        <p:blipFill rotWithShape="1">
          <a:blip r:embed="rId3">
            <a:alphaModFix/>
          </a:blip>
          <a:srcRect b="28423"/>
          <a:stretch/>
        </p:blipFill>
        <p:spPr>
          <a:xfrm>
            <a:off x="518113" y="2408712"/>
            <a:ext cx="1726988" cy="2734788"/>
          </a:xfrm>
          <a:prstGeom prst="rect">
            <a:avLst/>
          </a:prstGeom>
          <a:noFill/>
          <a:ln>
            <a:noFill/>
          </a:ln>
        </p:spPr>
      </p:pic>
      <p:pic>
        <p:nvPicPr>
          <p:cNvPr id="129" name="Google Shape;129;p16"/>
          <p:cNvPicPr preferRelativeResize="0"/>
          <p:nvPr/>
        </p:nvPicPr>
        <p:blipFill rotWithShape="1">
          <a:blip r:embed="rId3">
            <a:alphaModFix/>
          </a:blip>
          <a:srcRect b="28423"/>
          <a:stretch/>
        </p:blipFill>
        <p:spPr>
          <a:xfrm>
            <a:off x="2636488" y="2408712"/>
            <a:ext cx="1726988" cy="2734788"/>
          </a:xfrm>
          <a:prstGeom prst="rect">
            <a:avLst/>
          </a:prstGeom>
          <a:noFill/>
          <a:ln>
            <a:noFill/>
          </a:ln>
        </p:spPr>
      </p:pic>
      <p:pic>
        <p:nvPicPr>
          <p:cNvPr id="130" name="Google Shape;130;p16"/>
          <p:cNvPicPr preferRelativeResize="0"/>
          <p:nvPr/>
        </p:nvPicPr>
        <p:blipFill rotWithShape="1">
          <a:blip r:embed="rId3">
            <a:alphaModFix/>
          </a:blip>
          <a:srcRect b="28423"/>
          <a:stretch/>
        </p:blipFill>
        <p:spPr>
          <a:xfrm>
            <a:off x="4774763" y="2408712"/>
            <a:ext cx="1726988" cy="2734788"/>
          </a:xfrm>
          <a:prstGeom prst="rect">
            <a:avLst/>
          </a:prstGeom>
          <a:noFill/>
          <a:ln>
            <a:noFill/>
          </a:ln>
        </p:spPr>
      </p:pic>
      <p:pic>
        <p:nvPicPr>
          <p:cNvPr id="131" name="Google Shape;131;p16"/>
          <p:cNvPicPr preferRelativeResize="0"/>
          <p:nvPr/>
        </p:nvPicPr>
        <p:blipFill rotWithShape="1">
          <a:blip r:embed="rId3">
            <a:alphaModFix/>
          </a:blip>
          <a:srcRect b="-39723"/>
          <a:stretch/>
        </p:blipFill>
        <p:spPr>
          <a:xfrm>
            <a:off x="6897062" y="2408712"/>
            <a:ext cx="1726988" cy="3820877"/>
          </a:xfrm>
          <a:prstGeom prst="rect">
            <a:avLst/>
          </a:prstGeom>
          <a:noFill/>
          <a:ln>
            <a:noFill/>
          </a:ln>
        </p:spPr>
      </p:pic>
      <p:grpSp>
        <p:nvGrpSpPr>
          <p:cNvPr id="132" name="Google Shape;132;p16"/>
          <p:cNvGrpSpPr/>
          <p:nvPr/>
        </p:nvGrpSpPr>
        <p:grpSpPr>
          <a:xfrm>
            <a:off x="518117" y="1532274"/>
            <a:ext cx="1726997" cy="1726997"/>
            <a:chOff x="0" y="0"/>
            <a:chExt cx="4605325" cy="4605325"/>
          </a:xfrm>
        </p:grpSpPr>
        <p:grpSp>
          <p:nvGrpSpPr>
            <p:cNvPr id="133" name="Google Shape;133;p16"/>
            <p:cNvGrpSpPr/>
            <p:nvPr/>
          </p:nvGrpSpPr>
          <p:grpSpPr>
            <a:xfrm>
              <a:off x="0" y="0"/>
              <a:ext cx="4605325" cy="4605325"/>
              <a:chOff x="0" y="0"/>
              <a:chExt cx="812800" cy="812800"/>
            </a:xfrm>
          </p:grpSpPr>
          <p:sp>
            <p:nvSpPr>
              <p:cNvPr id="134" name="Google Shape;134;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5" name="Google Shape;135;p16"/>
              <p:cNvSpPr txBox="1"/>
              <p:nvPr/>
            </p:nvSpPr>
            <p:spPr>
              <a:xfrm>
                <a:off x="76200" y="66675"/>
                <a:ext cx="660300" cy="6699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6" name="Google Shape;136;p16"/>
            <p:cNvGrpSpPr/>
            <p:nvPr/>
          </p:nvGrpSpPr>
          <p:grpSpPr>
            <a:xfrm>
              <a:off x="169968" y="169968"/>
              <a:ext cx="4265412" cy="4265412"/>
              <a:chOff x="0" y="0"/>
              <a:chExt cx="812800" cy="812800"/>
            </a:xfrm>
          </p:grpSpPr>
          <p:sp>
            <p:nvSpPr>
              <p:cNvPr id="137" name="Google Shape;137;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CB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8" name="Google Shape;138;p16"/>
              <p:cNvSpPr txBox="1"/>
              <p:nvPr/>
            </p:nvSpPr>
            <p:spPr>
              <a:xfrm>
                <a:off x="76200" y="66675"/>
                <a:ext cx="660300" cy="6699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grpSp>
        <p:nvGrpSpPr>
          <p:cNvPr id="139" name="Google Shape;139;p16"/>
          <p:cNvGrpSpPr/>
          <p:nvPr/>
        </p:nvGrpSpPr>
        <p:grpSpPr>
          <a:xfrm>
            <a:off x="2646862" y="1532274"/>
            <a:ext cx="1726997" cy="1726997"/>
            <a:chOff x="0" y="0"/>
            <a:chExt cx="4605325" cy="4605325"/>
          </a:xfrm>
        </p:grpSpPr>
        <p:grpSp>
          <p:nvGrpSpPr>
            <p:cNvPr id="140" name="Google Shape;140;p16"/>
            <p:cNvGrpSpPr/>
            <p:nvPr/>
          </p:nvGrpSpPr>
          <p:grpSpPr>
            <a:xfrm>
              <a:off x="0" y="0"/>
              <a:ext cx="4605325" cy="4605325"/>
              <a:chOff x="0" y="0"/>
              <a:chExt cx="812800" cy="812800"/>
            </a:xfrm>
          </p:grpSpPr>
          <p:sp>
            <p:nvSpPr>
              <p:cNvPr id="141" name="Google Shape;141;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2" name="Google Shape;142;p16"/>
              <p:cNvSpPr txBox="1"/>
              <p:nvPr/>
            </p:nvSpPr>
            <p:spPr>
              <a:xfrm>
                <a:off x="76200" y="66675"/>
                <a:ext cx="660300" cy="6699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43" name="Google Shape;143;p16"/>
            <p:cNvGrpSpPr/>
            <p:nvPr/>
          </p:nvGrpSpPr>
          <p:grpSpPr>
            <a:xfrm>
              <a:off x="169968" y="169968"/>
              <a:ext cx="4265412" cy="4265412"/>
              <a:chOff x="0" y="0"/>
              <a:chExt cx="812800" cy="812800"/>
            </a:xfrm>
          </p:grpSpPr>
          <p:sp>
            <p:nvSpPr>
              <p:cNvPr id="144" name="Google Shape;144;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CB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5" name="Google Shape;145;p16"/>
              <p:cNvSpPr txBox="1"/>
              <p:nvPr/>
            </p:nvSpPr>
            <p:spPr>
              <a:xfrm>
                <a:off x="76200" y="66675"/>
                <a:ext cx="660300" cy="6699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grpSp>
        <p:nvGrpSpPr>
          <p:cNvPr id="146" name="Google Shape;146;p16"/>
          <p:cNvGrpSpPr/>
          <p:nvPr/>
        </p:nvGrpSpPr>
        <p:grpSpPr>
          <a:xfrm>
            <a:off x="4789057" y="1532274"/>
            <a:ext cx="1726997" cy="1726997"/>
            <a:chOff x="0" y="0"/>
            <a:chExt cx="4605325" cy="4605325"/>
          </a:xfrm>
        </p:grpSpPr>
        <p:grpSp>
          <p:nvGrpSpPr>
            <p:cNvPr id="147" name="Google Shape;147;p16"/>
            <p:cNvGrpSpPr/>
            <p:nvPr/>
          </p:nvGrpSpPr>
          <p:grpSpPr>
            <a:xfrm>
              <a:off x="0" y="0"/>
              <a:ext cx="4605325" cy="4605325"/>
              <a:chOff x="0" y="0"/>
              <a:chExt cx="812800" cy="812800"/>
            </a:xfrm>
          </p:grpSpPr>
          <p:sp>
            <p:nvSpPr>
              <p:cNvPr id="148" name="Google Shape;148;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9" name="Google Shape;149;p16"/>
              <p:cNvSpPr txBox="1"/>
              <p:nvPr/>
            </p:nvSpPr>
            <p:spPr>
              <a:xfrm>
                <a:off x="76200" y="66675"/>
                <a:ext cx="660300" cy="6699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50" name="Google Shape;150;p16"/>
            <p:cNvGrpSpPr/>
            <p:nvPr/>
          </p:nvGrpSpPr>
          <p:grpSpPr>
            <a:xfrm>
              <a:off x="169968" y="169968"/>
              <a:ext cx="4265412" cy="4265412"/>
              <a:chOff x="0" y="0"/>
              <a:chExt cx="812800" cy="812800"/>
            </a:xfrm>
          </p:grpSpPr>
          <p:sp>
            <p:nvSpPr>
              <p:cNvPr id="151" name="Google Shape;151;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CB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2" name="Google Shape;152;p16"/>
              <p:cNvSpPr txBox="1"/>
              <p:nvPr/>
            </p:nvSpPr>
            <p:spPr>
              <a:xfrm>
                <a:off x="76200" y="66675"/>
                <a:ext cx="660300" cy="6699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grpSp>
        <p:nvGrpSpPr>
          <p:cNvPr id="153" name="Google Shape;153;p16"/>
          <p:cNvGrpSpPr/>
          <p:nvPr/>
        </p:nvGrpSpPr>
        <p:grpSpPr>
          <a:xfrm>
            <a:off x="6902649" y="1532274"/>
            <a:ext cx="1726997" cy="1726997"/>
            <a:chOff x="0" y="0"/>
            <a:chExt cx="4605325" cy="4605325"/>
          </a:xfrm>
        </p:grpSpPr>
        <p:grpSp>
          <p:nvGrpSpPr>
            <p:cNvPr id="154" name="Google Shape;154;p16"/>
            <p:cNvGrpSpPr/>
            <p:nvPr/>
          </p:nvGrpSpPr>
          <p:grpSpPr>
            <a:xfrm>
              <a:off x="0" y="0"/>
              <a:ext cx="4605325" cy="4605325"/>
              <a:chOff x="0" y="0"/>
              <a:chExt cx="812800" cy="812800"/>
            </a:xfrm>
          </p:grpSpPr>
          <p:sp>
            <p:nvSpPr>
              <p:cNvPr id="155" name="Google Shape;155;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6" name="Google Shape;156;p16"/>
              <p:cNvSpPr txBox="1"/>
              <p:nvPr/>
            </p:nvSpPr>
            <p:spPr>
              <a:xfrm>
                <a:off x="76200" y="66675"/>
                <a:ext cx="660300" cy="6699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57" name="Google Shape;157;p16"/>
            <p:cNvGrpSpPr/>
            <p:nvPr/>
          </p:nvGrpSpPr>
          <p:grpSpPr>
            <a:xfrm>
              <a:off x="169968" y="169968"/>
              <a:ext cx="4265412" cy="4265412"/>
              <a:chOff x="0" y="0"/>
              <a:chExt cx="812800" cy="812800"/>
            </a:xfrm>
          </p:grpSpPr>
          <p:sp>
            <p:nvSpPr>
              <p:cNvPr id="158" name="Google Shape;158;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CB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9" name="Google Shape;159;p16"/>
              <p:cNvSpPr txBox="1"/>
              <p:nvPr/>
            </p:nvSpPr>
            <p:spPr>
              <a:xfrm>
                <a:off x="76200" y="66675"/>
                <a:ext cx="660300" cy="6699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sp>
        <p:nvSpPr>
          <p:cNvPr id="160" name="Google Shape;160;p16"/>
          <p:cNvSpPr txBox="1"/>
          <p:nvPr/>
        </p:nvSpPr>
        <p:spPr>
          <a:xfrm>
            <a:off x="460376" y="341091"/>
            <a:ext cx="8223300" cy="908100"/>
          </a:xfrm>
          <a:prstGeom prst="rect">
            <a:avLst/>
          </a:prstGeom>
          <a:noFill/>
          <a:ln>
            <a:noFill/>
          </a:ln>
        </p:spPr>
        <p:txBody>
          <a:bodyPr spcFirstLastPara="1" wrap="square" lIns="0" tIns="0" rIns="0" bIns="0" anchor="t" anchorCtr="0">
            <a:spAutoFit/>
          </a:bodyPr>
          <a:lstStyle/>
          <a:p>
            <a:pPr marL="0" marR="0" lvl="0" indent="0" algn="ctr" rtl="0">
              <a:lnSpc>
                <a:spcPct val="140003"/>
              </a:lnSpc>
              <a:spcBef>
                <a:spcPts val="0"/>
              </a:spcBef>
              <a:spcAft>
                <a:spcPts val="0"/>
              </a:spcAft>
              <a:buNone/>
            </a:pPr>
            <a:r>
              <a:rPr lang="en" sz="5900" b="0" i="0" u="none" strike="noStrike" cap="none">
                <a:solidFill>
                  <a:srgbClr val="FFFFFF"/>
                </a:solidFill>
                <a:latin typeface="Zilla Slab"/>
                <a:ea typeface="Zilla Slab"/>
                <a:cs typeface="Zilla Slab"/>
                <a:sym typeface="Zilla Slab"/>
              </a:rPr>
              <a:t>TABLE OF CONTENTS</a:t>
            </a:r>
            <a:endParaRPr sz="700"/>
          </a:p>
        </p:txBody>
      </p:sp>
      <p:sp>
        <p:nvSpPr>
          <p:cNvPr id="161" name="Google Shape;161;p16"/>
          <p:cNvSpPr txBox="1"/>
          <p:nvPr/>
        </p:nvSpPr>
        <p:spPr>
          <a:xfrm>
            <a:off x="650861" y="1836328"/>
            <a:ext cx="1461600" cy="769500"/>
          </a:xfrm>
          <a:prstGeom prst="rect">
            <a:avLst/>
          </a:prstGeom>
          <a:noFill/>
          <a:ln>
            <a:noFill/>
          </a:ln>
        </p:spPr>
        <p:txBody>
          <a:bodyPr spcFirstLastPara="1" wrap="square" lIns="0" tIns="0" rIns="0" bIns="0" anchor="t" anchorCtr="0">
            <a:spAutoFit/>
          </a:bodyPr>
          <a:lstStyle/>
          <a:p>
            <a:pPr marL="0" marR="0" lvl="0" indent="0" algn="ctr" rtl="0">
              <a:lnSpc>
                <a:spcPct val="139998"/>
              </a:lnSpc>
              <a:spcBef>
                <a:spcPts val="0"/>
              </a:spcBef>
              <a:spcAft>
                <a:spcPts val="0"/>
              </a:spcAft>
              <a:buNone/>
            </a:pPr>
            <a:r>
              <a:rPr lang="en" sz="5000" b="0" i="0" u="none" strike="noStrike" cap="none">
                <a:solidFill>
                  <a:srgbClr val="0DCB73"/>
                </a:solidFill>
                <a:latin typeface="Zilla Slab"/>
                <a:ea typeface="Zilla Slab"/>
                <a:cs typeface="Zilla Slab"/>
                <a:sym typeface="Zilla Slab"/>
              </a:rPr>
              <a:t>01</a:t>
            </a:r>
            <a:endParaRPr sz="700"/>
          </a:p>
        </p:txBody>
      </p:sp>
      <p:sp>
        <p:nvSpPr>
          <p:cNvPr id="162" name="Google Shape;162;p16"/>
          <p:cNvSpPr txBox="1"/>
          <p:nvPr/>
        </p:nvSpPr>
        <p:spPr>
          <a:xfrm>
            <a:off x="650861" y="2485158"/>
            <a:ext cx="1461600" cy="231000"/>
          </a:xfrm>
          <a:prstGeom prst="rect">
            <a:avLst/>
          </a:prstGeom>
          <a:noFill/>
          <a:ln>
            <a:noFill/>
          </a:ln>
        </p:spPr>
        <p:txBody>
          <a:bodyPr spcFirstLastPara="1" wrap="square" lIns="0" tIns="0" rIns="0" bIns="0" anchor="t" anchorCtr="0">
            <a:spAutoFit/>
          </a:bodyPr>
          <a:lstStyle/>
          <a:p>
            <a:pPr marL="0" marR="0" lvl="0" indent="0" algn="ctr" rtl="0">
              <a:lnSpc>
                <a:spcPct val="159986"/>
              </a:lnSpc>
              <a:spcBef>
                <a:spcPts val="0"/>
              </a:spcBef>
              <a:spcAft>
                <a:spcPts val="0"/>
              </a:spcAft>
              <a:buNone/>
            </a:pPr>
            <a:r>
              <a:rPr lang="en" sz="1500" b="0" i="0" u="none" strike="noStrike" cap="none">
                <a:solidFill>
                  <a:srgbClr val="000000"/>
                </a:solidFill>
                <a:latin typeface="Public Sans"/>
                <a:ea typeface="Public Sans"/>
                <a:cs typeface="Public Sans"/>
                <a:sym typeface="Public Sans"/>
              </a:rPr>
              <a:t>Overview</a:t>
            </a:r>
            <a:endParaRPr sz="700"/>
          </a:p>
        </p:txBody>
      </p:sp>
      <p:sp>
        <p:nvSpPr>
          <p:cNvPr id="163" name="Google Shape;163;p16"/>
          <p:cNvSpPr txBox="1"/>
          <p:nvPr/>
        </p:nvSpPr>
        <p:spPr>
          <a:xfrm>
            <a:off x="2763105" y="1679704"/>
            <a:ext cx="1491000" cy="769500"/>
          </a:xfrm>
          <a:prstGeom prst="rect">
            <a:avLst/>
          </a:prstGeom>
          <a:noFill/>
          <a:ln>
            <a:noFill/>
          </a:ln>
        </p:spPr>
        <p:txBody>
          <a:bodyPr spcFirstLastPara="1" wrap="square" lIns="0" tIns="0" rIns="0" bIns="0" anchor="t" anchorCtr="0">
            <a:spAutoFit/>
          </a:bodyPr>
          <a:lstStyle/>
          <a:p>
            <a:pPr marL="0" marR="0" lvl="0" indent="0" algn="ctr" rtl="0">
              <a:lnSpc>
                <a:spcPct val="139998"/>
              </a:lnSpc>
              <a:spcBef>
                <a:spcPts val="0"/>
              </a:spcBef>
              <a:spcAft>
                <a:spcPts val="0"/>
              </a:spcAft>
              <a:buNone/>
            </a:pPr>
            <a:r>
              <a:rPr lang="en" sz="5000" b="0" i="0" u="none" strike="noStrike" cap="none">
                <a:solidFill>
                  <a:srgbClr val="FFFFFF"/>
                </a:solidFill>
                <a:latin typeface="Zilla Slab"/>
                <a:ea typeface="Zilla Slab"/>
                <a:cs typeface="Zilla Slab"/>
                <a:sym typeface="Zilla Slab"/>
              </a:rPr>
              <a:t>02</a:t>
            </a:r>
            <a:endParaRPr sz="700"/>
          </a:p>
        </p:txBody>
      </p:sp>
      <p:sp>
        <p:nvSpPr>
          <p:cNvPr id="164" name="Google Shape;164;p16"/>
          <p:cNvSpPr txBox="1"/>
          <p:nvPr/>
        </p:nvSpPr>
        <p:spPr>
          <a:xfrm>
            <a:off x="636183" y="1679704"/>
            <a:ext cx="1491000" cy="769500"/>
          </a:xfrm>
          <a:prstGeom prst="rect">
            <a:avLst/>
          </a:prstGeom>
          <a:noFill/>
          <a:ln>
            <a:noFill/>
          </a:ln>
        </p:spPr>
        <p:txBody>
          <a:bodyPr spcFirstLastPara="1" wrap="square" lIns="0" tIns="0" rIns="0" bIns="0" anchor="t" anchorCtr="0">
            <a:spAutoFit/>
          </a:bodyPr>
          <a:lstStyle/>
          <a:p>
            <a:pPr marL="0" marR="0" lvl="0" indent="0" algn="ctr" rtl="0">
              <a:lnSpc>
                <a:spcPct val="139998"/>
              </a:lnSpc>
              <a:spcBef>
                <a:spcPts val="0"/>
              </a:spcBef>
              <a:spcAft>
                <a:spcPts val="0"/>
              </a:spcAft>
              <a:buNone/>
            </a:pPr>
            <a:r>
              <a:rPr lang="en" sz="5000" b="0" i="0" u="none" strike="noStrike" cap="none">
                <a:solidFill>
                  <a:srgbClr val="FFFFFF"/>
                </a:solidFill>
                <a:latin typeface="Zilla Slab"/>
                <a:ea typeface="Zilla Slab"/>
                <a:cs typeface="Zilla Slab"/>
                <a:sym typeface="Zilla Slab"/>
              </a:rPr>
              <a:t>01</a:t>
            </a:r>
            <a:endParaRPr sz="700"/>
          </a:p>
        </p:txBody>
      </p:sp>
      <p:sp>
        <p:nvSpPr>
          <p:cNvPr id="165" name="Google Shape;165;p16"/>
          <p:cNvSpPr txBox="1"/>
          <p:nvPr/>
        </p:nvSpPr>
        <p:spPr>
          <a:xfrm>
            <a:off x="2763105" y="2485158"/>
            <a:ext cx="1491000" cy="231000"/>
          </a:xfrm>
          <a:prstGeom prst="rect">
            <a:avLst/>
          </a:prstGeom>
          <a:noFill/>
          <a:ln>
            <a:noFill/>
          </a:ln>
        </p:spPr>
        <p:txBody>
          <a:bodyPr spcFirstLastPara="1" wrap="square" lIns="0" tIns="0" rIns="0" bIns="0" anchor="t" anchorCtr="0">
            <a:spAutoFit/>
          </a:bodyPr>
          <a:lstStyle/>
          <a:p>
            <a:pPr marL="0" marR="0" lvl="0" indent="0" algn="ctr" rtl="0">
              <a:lnSpc>
                <a:spcPct val="159986"/>
              </a:lnSpc>
              <a:spcBef>
                <a:spcPts val="0"/>
              </a:spcBef>
              <a:spcAft>
                <a:spcPts val="0"/>
              </a:spcAft>
              <a:buNone/>
            </a:pPr>
            <a:r>
              <a:rPr lang="en" sz="1500">
                <a:latin typeface="Public Sans"/>
                <a:ea typeface="Public Sans"/>
                <a:cs typeface="Public Sans"/>
                <a:sym typeface="Public Sans"/>
              </a:rPr>
              <a:t>Requirements</a:t>
            </a:r>
            <a:endParaRPr sz="700"/>
          </a:p>
        </p:txBody>
      </p:sp>
      <p:sp>
        <p:nvSpPr>
          <p:cNvPr id="166" name="Google Shape;166;p16"/>
          <p:cNvSpPr txBox="1"/>
          <p:nvPr/>
        </p:nvSpPr>
        <p:spPr>
          <a:xfrm>
            <a:off x="4868742" y="1679704"/>
            <a:ext cx="1533600" cy="769500"/>
          </a:xfrm>
          <a:prstGeom prst="rect">
            <a:avLst/>
          </a:prstGeom>
          <a:noFill/>
          <a:ln>
            <a:noFill/>
          </a:ln>
        </p:spPr>
        <p:txBody>
          <a:bodyPr spcFirstLastPara="1" wrap="square" lIns="0" tIns="0" rIns="0" bIns="0" anchor="t" anchorCtr="0">
            <a:spAutoFit/>
          </a:bodyPr>
          <a:lstStyle/>
          <a:p>
            <a:pPr marL="0" marR="0" lvl="0" indent="0" algn="ctr" rtl="0">
              <a:lnSpc>
                <a:spcPct val="139998"/>
              </a:lnSpc>
              <a:spcBef>
                <a:spcPts val="0"/>
              </a:spcBef>
              <a:spcAft>
                <a:spcPts val="0"/>
              </a:spcAft>
              <a:buNone/>
            </a:pPr>
            <a:r>
              <a:rPr lang="en" sz="5000" b="0" i="0" u="none" strike="noStrike" cap="none">
                <a:solidFill>
                  <a:srgbClr val="FFFFFF"/>
                </a:solidFill>
                <a:latin typeface="Zilla Slab"/>
                <a:ea typeface="Zilla Slab"/>
                <a:cs typeface="Zilla Slab"/>
                <a:sym typeface="Zilla Slab"/>
              </a:rPr>
              <a:t>03</a:t>
            </a:r>
            <a:endParaRPr sz="700"/>
          </a:p>
        </p:txBody>
      </p:sp>
      <p:sp>
        <p:nvSpPr>
          <p:cNvPr id="167" name="Google Shape;167;p16"/>
          <p:cNvSpPr txBox="1"/>
          <p:nvPr/>
        </p:nvSpPr>
        <p:spPr>
          <a:xfrm>
            <a:off x="6995664" y="1679704"/>
            <a:ext cx="1533600" cy="769500"/>
          </a:xfrm>
          <a:prstGeom prst="rect">
            <a:avLst/>
          </a:prstGeom>
          <a:noFill/>
          <a:ln>
            <a:noFill/>
          </a:ln>
        </p:spPr>
        <p:txBody>
          <a:bodyPr spcFirstLastPara="1" wrap="square" lIns="0" tIns="0" rIns="0" bIns="0" anchor="t" anchorCtr="0">
            <a:spAutoFit/>
          </a:bodyPr>
          <a:lstStyle/>
          <a:p>
            <a:pPr marL="0" marR="0" lvl="0" indent="0" algn="ctr" rtl="0">
              <a:lnSpc>
                <a:spcPct val="139998"/>
              </a:lnSpc>
              <a:spcBef>
                <a:spcPts val="0"/>
              </a:spcBef>
              <a:spcAft>
                <a:spcPts val="0"/>
              </a:spcAft>
              <a:buNone/>
            </a:pPr>
            <a:r>
              <a:rPr lang="en" sz="5000" b="0" i="0" u="none" strike="noStrike" cap="none">
                <a:solidFill>
                  <a:srgbClr val="FFFFFF"/>
                </a:solidFill>
                <a:latin typeface="Zilla Slab"/>
                <a:ea typeface="Zilla Slab"/>
                <a:cs typeface="Zilla Slab"/>
                <a:sym typeface="Zilla Slab"/>
              </a:rPr>
              <a:t>04</a:t>
            </a:r>
            <a:endParaRPr sz="700"/>
          </a:p>
        </p:txBody>
      </p:sp>
      <p:sp>
        <p:nvSpPr>
          <p:cNvPr id="168" name="Google Shape;168;p16"/>
          <p:cNvSpPr txBox="1"/>
          <p:nvPr/>
        </p:nvSpPr>
        <p:spPr>
          <a:xfrm>
            <a:off x="4757589" y="2365333"/>
            <a:ext cx="1761300" cy="600300"/>
          </a:xfrm>
          <a:prstGeom prst="rect">
            <a:avLst/>
          </a:prstGeom>
          <a:noFill/>
          <a:ln>
            <a:noFill/>
          </a:ln>
        </p:spPr>
        <p:txBody>
          <a:bodyPr spcFirstLastPara="1" wrap="square" lIns="0" tIns="0" rIns="0" bIns="0" anchor="t" anchorCtr="0">
            <a:spAutoFit/>
          </a:bodyPr>
          <a:lstStyle/>
          <a:p>
            <a:pPr marL="0" marR="0" lvl="0" indent="0" algn="ctr" rtl="0">
              <a:lnSpc>
                <a:spcPct val="159986"/>
              </a:lnSpc>
              <a:spcBef>
                <a:spcPts val="0"/>
              </a:spcBef>
              <a:spcAft>
                <a:spcPts val="0"/>
              </a:spcAft>
              <a:buNone/>
            </a:pPr>
            <a:r>
              <a:rPr lang="en" sz="1500">
                <a:latin typeface="Public Sans"/>
                <a:ea typeface="Public Sans"/>
                <a:cs typeface="Public Sans"/>
                <a:sym typeface="Public Sans"/>
              </a:rPr>
              <a:t>Technology and</a:t>
            </a:r>
            <a:endParaRPr sz="1500">
              <a:latin typeface="Public Sans"/>
              <a:ea typeface="Public Sans"/>
              <a:cs typeface="Public Sans"/>
              <a:sym typeface="Public Sans"/>
            </a:endParaRPr>
          </a:p>
          <a:p>
            <a:pPr marL="0" marR="0" lvl="0" indent="0" algn="ctr" rtl="0">
              <a:lnSpc>
                <a:spcPct val="159986"/>
              </a:lnSpc>
              <a:spcBef>
                <a:spcPts val="0"/>
              </a:spcBef>
              <a:spcAft>
                <a:spcPts val="0"/>
              </a:spcAft>
              <a:buNone/>
            </a:pPr>
            <a:r>
              <a:rPr lang="en" sz="1500">
                <a:latin typeface="Public Sans"/>
                <a:ea typeface="Public Sans"/>
                <a:cs typeface="Public Sans"/>
                <a:sym typeface="Public Sans"/>
              </a:rPr>
              <a:t>Architecture</a:t>
            </a:r>
            <a:endParaRPr sz="1500">
              <a:latin typeface="Public Sans"/>
              <a:ea typeface="Public Sans"/>
              <a:cs typeface="Public Sans"/>
              <a:sym typeface="Public Sans"/>
            </a:endParaRPr>
          </a:p>
        </p:txBody>
      </p:sp>
      <p:sp>
        <p:nvSpPr>
          <p:cNvPr id="169" name="Google Shape;169;p16"/>
          <p:cNvSpPr txBox="1"/>
          <p:nvPr/>
        </p:nvSpPr>
        <p:spPr>
          <a:xfrm>
            <a:off x="6881786" y="2485158"/>
            <a:ext cx="1761300" cy="231000"/>
          </a:xfrm>
          <a:prstGeom prst="rect">
            <a:avLst/>
          </a:prstGeom>
          <a:noFill/>
          <a:ln>
            <a:noFill/>
          </a:ln>
        </p:spPr>
        <p:txBody>
          <a:bodyPr spcFirstLastPara="1" wrap="square" lIns="0" tIns="0" rIns="0" bIns="0" anchor="t" anchorCtr="0">
            <a:spAutoFit/>
          </a:bodyPr>
          <a:lstStyle/>
          <a:p>
            <a:pPr marL="0" marR="0" lvl="0" indent="0" algn="ctr" rtl="0">
              <a:lnSpc>
                <a:spcPct val="159986"/>
              </a:lnSpc>
              <a:spcBef>
                <a:spcPts val="0"/>
              </a:spcBef>
              <a:spcAft>
                <a:spcPts val="0"/>
              </a:spcAft>
              <a:buNone/>
            </a:pPr>
            <a:r>
              <a:rPr lang="en" sz="1500">
                <a:latin typeface="Public Sans"/>
                <a:ea typeface="Public Sans"/>
                <a:cs typeface="Public Sans"/>
                <a:sym typeface="Public Sans"/>
              </a:rPr>
              <a:t>Demo</a:t>
            </a:r>
            <a:endParaRPr sz="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1000"/>
                                        <p:tgtEl>
                                          <p:spTgt spid="132"/>
                                        </p:tgtEl>
                                      </p:cBhvr>
                                    </p:animEffect>
                                  </p:childTnLst>
                                </p:cTn>
                              </p:par>
                              <p:par>
                                <p:cTn id="8" presetID="10" presetClass="entr" presetSubtype="0" fill="hold"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fade">
                                      <p:cBhvr>
                                        <p:cTn id="10" dur="1000"/>
                                        <p:tgtEl>
                                          <p:spTgt spid="164"/>
                                        </p:tgtEl>
                                      </p:cBhvr>
                                    </p:animEffect>
                                  </p:childTnLst>
                                </p:cTn>
                              </p:par>
                              <p:par>
                                <p:cTn id="11" presetID="10" presetClass="entr" presetSubtype="0" fill="hold" nodeType="withEffect">
                                  <p:stCondLst>
                                    <p:cond delay="0"/>
                                  </p:stCondLst>
                                  <p:childTnLst>
                                    <p:set>
                                      <p:cBhvr>
                                        <p:cTn id="12" dur="1" fill="hold">
                                          <p:stCondLst>
                                            <p:cond delay="0"/>
                                          </p:stCondLst>
                                        </p:cTn>
                                        <p:tgtEl>
                                          <p:spTgt spid="162"/>
                                        </p:tgtEl>
                                        <p:attrNameLst>
                                          <p:attrName>style.visibility</p:attrName>
                                        </p:attrNameLst>
                                      </p:cBhvr>
                                      <p:to>
                                        <p:strVal val="visible"/>
                                      </p:to>
                                    </p:set>
                                    <p:animEffect transition="in" filter="fade">
                                      <p:cBhvr>
                                        <p:cTn id="13" dur="1000"/>
                                        <p:tgtEl>
                                          <p:spTgt spid="162"/>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1000"/>
                                        <p:tgtEl>
                                          <p:spTgt spid="139"/>
                                        </p:tgtEl>
                                      </p:cBhvr>
                                    </p:animEffect>
                                  </p:childTnLst>
                                </p:cTn>
                              </p:par>
                              <p:par>
                                <p:cTn id="18" presetID="10" presetClass="entr" presetSubtype="0" fill="hold" nodeType="withEffect">
                                  <p:stCondLst>
                                    <p:cond delay="0"/>
                                  </p:stCondLst>
                                  <p:childTnLst>
                                    <p:set>
                                      <p:cBhvr>
                                        <p:cTn id="19" dur="1" fill="hold">
                                          <p:stCondLst>
                                            <p:cond delay="0"/>
                                          </p:stCondLst>
                                        </p:cTn>
                                        <p:tgtEl>
                                          <p:spTgt spid="163"/>
                                        </p:tgtEl>
                                        <p:attrNameLst>
                                          <p:attrName>style.visibility</p:attrName>
                                        </p:attrNameLst>
                                      </p:cBhvr>
                                      <p:to>
                                        <p:strVal val="visible"/>
                                      </p:to>
                                    </p:set>
                                    <p:animEffect transition="in" filter="fade">
                                      <p:cBhvr>
                                        <p:cTn id="20" dur="1000"/>
                                        <p:tgtEl>
                                          <p:spTgt spid="163"/>
                                        </p:tgtEl>
                                      </p:cBhvr>
                                    </p:animEffect>
                                  </p:childTnLst>
                                </p:cTn>
                              </p:par>
                              <p:par>
                                <p:cTn id="21" presetID="10"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46"/>
                                        </p:tgtEl>
                                        <p:attrNameLst>
                                          <p:attrName>style.visibility</p:attrName>
                                        </p:attrNameLst>
                                      </p:cBhvr>
                                      <p:to>
                                        <p:strVal val="visible"/>
                                      </p:to>
                                    </p:set>
                                    <p:animEffect transition="in" filter="fade">
                                      <p:cBhvr>
                                        <p:cTn id="27" dur="1000"/>
                                        <p:tgtEl>
                                          <p:spTgt spid="146"/>
                                        </p:tgtEl>
                                      </p:cBhvr>
                                    </p:animEffect>
                                  </p:childTnLst>
                                </p:cTn>
                              </p:par>
                              <p:par>
                                <p:cTn id="28" presetID="10" presetClass="entr" presetSubtype="0" fill="hold" nodeType="withEffect">
                                  <p:stCondLst>
                                    <p:cond delay="0"/>
                                  </p:stCondLst>
                                  <p:childTnLst>
                                    <p:set>
                                      <p:cBhvr>
                                        <p:cTn id="29" dur="1" fill="hold">
                                          <p:stCondLst>
                                            <p:cond delay="0"/>
                                          </p:stCondLst>
                                        </p:cTn>
                                        <p:tgtEl>
                                          <p:spTgt spid="166"/>
                                        </p:tgtEl>
                                        <p:attrNameLst>
                                          <p:attrName>style.visibility</p:attrName>
                                        </p:attrNameLst>
                                      </p:cBhvr>
                                      <p:to>
                                        <p:strVal val="visible"/>
                                      </p:to>
                                    </p:set>
                                    <p:animEffect transition="in" filter="fade">
                                      <p:cBhvr>
                                        <p:cTn id="30" dur="1000"/>
                                        <p:tgtEl>
                                          <p:spTgt spid="166"/>
                                        </p:tgtEl>
                                      </p:cBhvr>
                                    </p:animEffect>
                                  </p:childTnLst>
                                </p:cTn>
                              </p:par>
                              <p:par>
                                <p:cTn id="31" presetID="10" presetClass="entr" presetSubtype="0" fill="hold" nodeType="withEffect">
                                  <p:stCondLst>
                                    <p:cond delay="0"/>
                                  </p:stCondLst>
                                  <p:childTnLst>
                                    <p:set>
                                      <p:cBhvr>
                                        <p:cTn id="32" dur="1" fill="hold">
                                          <p:stCondLst>
                                            <p:cond delay="0"/>
                                          </p:stCondLst>
                                        </p:cTn>
                                        <p:tgtEl>
                                          <p:spTgt spid="168"/>
                                        </p:tgtEl>
                                        <p:attrNameLst>
                                          <p:attrName>style.visibility</p:attrName>
                                        </p:attrNameLst>
                                      </p:cBhvr>
                                      <p:to>
                                        <p:strVal val="visible"/>
                                      </p:to>
                                    </p:set>
                                    <p:animEffect transition="in" filter="fade">
                                      <p:cBhvr>
                                        <p:cTn id="33" dur="1000"/>
                                        <p:tgtEl>
                                          <p:spTgt spid="168"/>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153"/>
                                        </p:tgtEl>
                                        <p:attrNameLst>
                                          <p:attrName>style.visibility</p:attrName>
                                        </p:attrNameLst>
                                      </p:cBhvr>
                                      <p:to>
                                        <p:strVal val="visible"/>
                                      </p:to>
                                    </p:set>
                                    <p:animEffect transition="in" filter="fade">
                                      <p:cBhvr>
                                        <p:cTn id="37" dur="1000"/>
                                        <p:tgtEl>
                                          <p:spTgt spid="153"/>
                                        </p:tgtEl>
                                      </p:cBhvr>
                                    </p:animEffect>
                                  </p:childTnLst>
                                </p:cTn>
                              </p:par>
                              <p:par>
                                <p:cTn id="38" presetID="10" presetClass="entr" presetSubtype="0" fill="hold" nodeType="withEffect">
                                  <p:stCondLst>
                                    <p:cond delay="0"/>
                                  </p:stCondLst>
                                  <p:childTnLst>
                                    <p:set>
                                      <p:cBhvr>
                                        <p:cTn id="39" dur="1" fill="hold">
                                          <p:stCondLst>
                                            <p:cond delay="0"/>
                                          </p:stCondLst>
                                        </p:cTn>
                                        <p:tgtEl>
                                          <p:spTgt spid="167"/>
                                        </p:tgtEl>
                                        <p:attrNameLst>
                                          <p:attrName>style.visibility</p:attrName>
                                        </p:attrNameLst>
                                      </p:cBhvr>
                                      <p:to>
                                        <p:strVal val="visible"/>
                                      </p:to>
                                    </p:set>
                                    <p:animEffect transition="in" filter="fade">
                                      <p:cBhvr>
                                        <p:cTn id="40" dur="1000"/>
                                        <p:tgtEl>
                                          <p:spTgt spid="167"/>
                                        </p:tgtEl>
                                      </p:cBhvr>
                                    </p:animEffect>
                                  </p:childTnLst>
                                </p:cTn>
                              </p:par>
                              <p:par>
                                <p:cTn id="41" presetID="10" presetClass="entr" presetSubtype="0" fill="hold" nodeType="withEffect">
                                  <p:stCondLst>
                                    <p:cond delay="0"/>
                                  </p:stCondLst>
                                  <p:childTnLst>
                                    <p:set>
                                      <p:cBhvr>
                                        <p:cTn id="42" dur="1" fill="hold">
                                          <p:stCondLst>
                                            <p:cond delay="0"/>
                                          </p:stCondLst>
                                        </p:cTn>
                                        <p:tgtEl>
                                          <p:spTgt spid="169"/>
                                        </p:tgtEl>
                                        <p:attrNameLst>
                                          <p:attrName>style.visibility</p:attrName>
                                        </p:attrNameLst>
                                      </p:cBhvr>
                                      <p:to>
                                        <p:strVal val="visible"/>
                                      </p:to>
                                    </p:set>
                                    <p:animEffect transition="in" filter="fade">
                                      <p:cBhvr>
                                        <p:cTn id="43" dur="1000"/>
                                        <p:tgtEl>
                                          <p:spTgt spid="169"/>
                                        </p:tgtEl>
                                      </p:cBhvr>
                                    </p:animEffect>
                                  </p:childTnLst>
                                </p:cTn>
                              </p:par>
                              <p:par>
                                <p:cTn id="44" presetID="10" presetClass="entr" presetSubtype="0" fill="hold" nodeType="withEffect">
                                  <p:stCondLst>
                                    <p:cond delay="0"/>
                                  </p:stCondLst>
                                  <p:childTnLst>
                                    <p:set>
                                      <p:cBhvr>
                                        <p:cTn id="45" dur="1" fill="hold">
                                          <p:stCondLst>
                                            <p:cond delay="0"/>
                                          </p:stCondLst>
                                        </p:cTn>
                                        <p:tgtEl>
                                          <p:spTgt spid="167"/>
                                        </p:tgtEl>
                                        <p:attrNameLst>
                                          <p:attrName>style.visibility</p:attrName>
                                        </p:attrNameLst>
                                      </p:cBhvr>
                                      <p:to>
                                        <p:strVal val="visible"/>
                                      </p:to>
                                    </p:set>
                                    <p:animEffect transition="in" filter="fade">
                                      <p:cBhvr>
                                        <p:cTn id="46" dur="10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DCB73"/>
        </a:solidFill>
        <a:effectLst/>
      </p:bgPr>
    </p:bg>
    <p:spTree>
      <p:nvGrpSpPr>
        <p:cNvPr id="1" name="Shape 173"/>
        <p:cNvGrpSpPr/>
        <p:nvPr/>
      </p:nvGrpSpPr>
      <p:grpSpPr>
        <a:xfrm>
          <a:off x="0" y="0"/>
          <a:ext cx="0" cy="0"/>
          <a:chOff x="0" y="0"/>
          <a:chExt cx="0" cy="0"/>
        </a:xfrm>
      </p:grpSpPr>
      <p:grpSp>
        <p:nvGrpSpPr>
          <p:cNvPr id="174" name="Google Shape;174;p17"/>
          <p:cNvGrpSpPr/>
          <p:nvPr/>
        </p:nvGrpSpPr>
        <p:grpSpPr>
          <a:xfrm>
            <a:off x="-229474" y="161282"/>
            <a:ext cx="1704473" cy="5316802"/>
            <a:chOff x="0" y="0"/>
            <a:chExt cx="4545262" cy="14178140"/>
          </a:xfrm>
        </p:grpSpPr>
        <p:sp>
          <p:nvSpPr>
            <p:cNvPr id="175" name="Google Shape;175;p17"/>
            <p:cNvSpPr/>
            <p:nvPr/>
          </p:nvSpPr>
          <p:spPr>
            <a:xfrm>
              <a:off x="0" y="0"/>
              <a:ext cx="4545262" cy="4330395"/>
            </a:xfrm>
            <a:custGeom>
              <a:avLst/>
              <a:gdLst/>
              <a:ahLst/>
              <a:cxnLst/>
              <a:rect l="l" t="t" r="r" b="b"/>
              <a:pathLst>
                <a:path w="4545262" h="4330395" extrusionOk="0">
                  <a:moveTo>
                    <a:pt x="0" y="0"/>
                  </a:moveTo>
                  <a:lnTo>
                    <a:pt x="4545262" y="0"/>
                  </a:lnTo>
                  <a:lnTo>
                    <a:pt x="4545262" y="4330395"/>
                  </a:lnTo>
                  <a:lnTo>
                    <a:pt x="0" y="4330395"/>
                  </a:lnTo>
                  <a:lnTo>
                    <a:pt x="0" y="0"/>
                  </a:lnTo>
                  <a:close/>
                </a:path>
              </a:pathLst>
            </a:custGeom>
            <a:blipFill rotWithShape="1">
              <a:blip r:embed="rId3">
                <a:alphaModFix/>
              </a:blip>
              <a:stretch>
                <a:fillRect/>
              </a:stretch>
            </a:blipFill>
            <a:ln>
              <a:noFill/>
            </a:ln>
          </p:spPr>
          <p:txBody>
            <a:bodyPr/>
            <a:lstStyle/>
            <a:p>
              <a:endParaRPr lang="en-US"/>
            </a:p>
          </p:txBody>
        </p:sp>
        <p:sp>
          <p:nvSpPr>
            <p:cNvPr id="176" name="Google Shape;176;p17"/>
            <p:cNvSpPr/>
            <p:nvPr/>
          </p:nvSpPr>
          <p:spPr>
            <a:xfrm>
              <a:off x="0" y="4923873"/>
              <a:ext cx="4545262" cy="4330395"/>
            </a:xfrm>
            <a:custGeom>
              <a:avLst/>
              <a:gdLst/>
              <a:ahLst/>
              <a:cxnLst/>
              <a:rect l="l" t="t" r="r" b="b"/>
              <a:pathLst>
                <a:path w="4545262" h="4330395" extrusionOk="0">
                  <a:moveTo>
                    <a:pt x="0" y="0"/>
                  </a:moveTo>
                  <a:lnTo>
                    <a:pt x="4545262" y="0"/>
                  </a:lnTo>
                  <a:lnTo>
                    <a:pt x="4545262" y="4330394"/>
                  </a:lnTo>
                  <a:lnTo>
                    <a:pt x="0" y="4330394"/>
                  </a:lnTo>
                  <a:lnTo>
                    <a:pt x="0" y="0"/>
                  </a:lnTo>
                  <a:close/>
                </a:path>
              </a:pathLst>
            </a:custGeom>
            <a:blipFill rotWithShape="1">
              <a:blip r:embed="rId3">
                <a:alphaModFix/>
              </a:blip>
              <a:stretch>
                <a:fillRect/>
              </a:stretch>
            </a:blipFill>
            <a:ln>
              <a:noFill/>
            </a:ln>
          </p:spPr>
          <p:txBody>
            <a:bodyPr/>
            <a:lstStyle/>
            <a:p>
              <a:endParaRPr lang="en-US"/>
            </a:p>
          </p:txBody>
        </p:sp>
        <p:sp>
          <p:nvSpPr>
            <p:cNvPr id="177" name="Google Shape;177;p17"/>
            <p:cNvSpPr/>
            <p:nvPr/>
          </p:nvSpPr>
          <p:spPr>
            <a:xfrm>
              <a:off x="0" y="9847745"/>
              <a:ext cx="4545262" cy="4330395"/>
            </a:xfrm>
            <a:custGeom>
              <a:avLst/>
              <a:gdLst/>
              <a:ahLst/>
              <a:cxnLst/>
              <a:rect l="l" t="t" r="r" b="b"/>
              <a:pathLst>
                <a:path w="4545262" h="4330395" extrusionOk="0">
                  <a:moveTo>
                    <a:pt x="0" y="0"/>
                  </a:moveTo>
                  <a:lnTo>
                    <a:pt x="4545262" y="0"/>
                  </a:lnTo>
                  <a:lnTo>
                    <a:pt x="4545262" y="4330395"/>
                  </a:lnTo>
                  <a:lnTo>
                    <a:pt x="0" y="4330395"/>
                  </a:lnTo>
                  <a:lnTo>
                    <a:pt x="0" y="0"/>
                  </a:lnTo>
                  <a:close/>
                </a:path>
              </a:pathLst>
            </a:custGeom>
            <a:blipFill rotWithShape="1">
              <a:blip r:embed="rId3">
                <a:alphaModFix/>
              </a:blip>
              <a:stretch>
                <a:fillRect/>
              </a:stretch>
            </a:blipFill>
            <a:ln>
              <a:noFill/>
            </a:ln>
          </p:spPr>
          <p:txBody>
            <a:bodyPr/>
            <a:lstStyle/>
            <a:p>
              <a:endParaRPr lang="en-US"/>
            </a:p>
          </p:txBody>
        </p:sp>
      </p:grpSp>
      <p:grpSp>
        <p:nvGrpSpPr>
          <p:cNvPr id="178" name="Google Shape;178;p17"/>
          <p:cNvGrpSpPr/>
          <p:nvPr/>
        </p:nvGrpSpPr>
        <p:grpSpPr>
          <a:xfrm>
            <a:off x="7669001" y="161282"/>
            <a:ext cx="1704473" cy="5316802"/>
            <a:chOff x="0" y="0"/>
            <a:chExt cx="4545262" cy="14178140"/>
          </a:xfrm>
        </p:grpSpPr>
        <p:sp>
          <p:nvSpPr>
            <p:cNvPr id="179" name="Google Shape;179;p17"/>
            <p:cNvSpPr/>
            <p:nvPr/>
          </p:nvSpPr>
          <p:spPr>
            <a:xfrm>
              <a:off x="0" y="0"/>
              <a:ext cx="4545262" cy="4330395"/>
            </a:xfrm>
            <a:custGeom>
              <a:avLst/>
              <a:gdLst/>
              <a:ahLst/>
              <a:cxnLst/>
              <a:rect l="l" t="t" r="r" b="b"/>
              <a:pathLst>
                <a:path w="4545262" h="4330395" extrusionOk="0">
                  <a:moveTo>
                    <a:pt x="0" y="0"/>
                  </a:moveTo>
                  <a:lnTo>
                    <a:pt x="4545262" y="0"/>
                  </a:lnTo>
                  <a:lnTo>
                    <a:pt x="4545262" y="4330395"/>
                  </a:lnTo>
                  <a:lnTo>
                    <a:pt x="0" y="4330395"/>
                  </a:lnTo>
                  <a:lnTo>
                    <a:pt x="0" y="0"/>
                  </a:lnTo>
                  <a:close/>
                </a:path>
              </a:pathLst>
            </a:custGeom>
            <a:blipFill rotWithShape="1">
              <a:blip r:embed="rId3">
                <a:alphaModFix/>
              </a:blip>
              <a:stretch>
                <a:fillRect/>
              </a:stretch>
            </a:blipFill>
            <a:ln>
              <a:noFill/>
            </a:ln>
          </p:spPr>
          <p:txBody>
            <a:bodyPr/>
            <a:lstStyle/>
            <a:p>
              <a:endParaRPr lang="en-US"/>
            </a:p>
          </p:txBody>
        </p:sp>
        <p:sp>
          <p:nvSpPr>
            <p:cNvPr id="180" name="Google Shape;180;p17"/>
            <p:cNvSpPr/>
            <p:nvPr/>
          </p:nvSpPr>
          <p:spPr>
            <a:xfrm>
              <a:off x="0" y="4923873"/>
              <a:ext cx="4545262" cy="4330395"/>
            </a:xfrm>
            <a:custGeom>
              <a:avLst/>
              <a:gdLst/>
              <a:ahLst/>
              <a:cxnLst/>
              <a:rect l="l" t="t" r="r" b="b"/>
              <a:pathLst>
                <a:path w="4545262" h="4330395" extrusionOk="0">
                  <a:moveTo>
                    <a:pt x="0" y="0"/>
                  </a:moveTo>
                  <a:lnTo>
                    <a:pt x="4545262" y="0"/>
                  </a:lnTo>
                  <a:lnTo>
                    <a:pt x="4545262" y="4330394"/>
                  </a:lnTo>
                  <a:lnTo>
                    <a:pt x="0" y="4330394"/>
                  </a:lnTo>
                  <a:lnTo>
                    <a:pt x="0" y="0"/>
                  </a:lnTo>
                  <a:close/>
                </a:path>
              </a:pathLst>
            </a:custGeom>
            <a:blipFill rotWithShape="1">
              <a:blip r:embed="rId3">
                <a:alphaModFix/>
              </a:blip>
              <a:stretch>
                <a:fillRect/>
              </a:stretch>
            </a:blipFill>
            <a:ln>
              <a:noFill/>
            </a:ln>
          </p:spPr>
          <p:txBody>
            <a:bodyPr/>
            <a:lstStyle/>
            <a:p>
              <a:endParaRPr lang="en-US"/>
            </a:p>
          </p:txBody>
        </p:sp>
        <p:sp>
          <p:nvSpPr>
            <p:cNvPr id="181" name="Google Shape;181;p17"/>
            <p:cNvSpPr/>
            <p:nvPr/>
          </p:nvSpPr>
          <p:spPr>
            <a:xfrm>
              <a:off x="0" y="9847745"/>
              <a:ext cx="4545262" cy="4330395"/>
            </a:xfrm>
            <a:custGeom>
              <a:avLst/>
              <a:gdLst/>
              <a:ahLst/>
              <a:cxnLst/>
              <a:rect l="l" t="t" r="r" b="b"/>
              <a:pathLst>
                <a:path w="4545262" h="4330395" extrusionOk="0">
                  <a:moveTo>
                    <a:pt x="0" y="0"/>
                  </a:moveTo>
                  <a:lnTo>
                    <a:pt x="4545262" y="0"/>
                  </a:lnTo>
                  <a:lnTo>
                    <a:pt x="4545262" y="4330395"/>
                  </a:lnTo>
                  <a:lnTo>
                    <a:pt x="0" y="4330395"/>
                  </a:lnTo>
                  <a:lnTo>
                    <a:pt x="0" y="0"/>
                  </a:lnTo>
                  <a:close/>
                </a:path>
              </a:pathLst>
            </a:custGeom>
            <a:blipFill rotWithShape="1">
              <a:blip r:embed="rId3">
                <a:alphaModFix/>
              </a:blip>
              <a:stretch>
                <a:fillRect/>
              </a:stretch>
            </a:blipFill>
            <a:ln>
              <a:noFill/>
            </a:ln>
          </p:spPr>
          <p:txBody>
            <a:bodyPr/>
            <a:lstStyle/>
            <a:p>
              <a:endParaRPr lang="en-US"/>
            </a:p>
          </p:txBody>
        </p:sp>
      </p:grpSp>
      <p:pic>
        <p:nvPicPr>
          <p:cNvPr id="182" name="Google Shape;182;p17"/>
          <p:cNvPicPr preferRelativeResize="0"/>
          <p:nvPr/>
        </p:nvPicPr>
        <p:blipFill rotWithShape="1">
          <a:blip r:embed="rId4">
            <a:alphaModFix/>
          </a:blip>
          <a:srcRect t="15542" b="15535"/>
          <a:stretch/>
        </p:blipFill>
        <p:spPr>
          <a:xfrm>
            <a:off x="840550" y="0"/>
            <a:ext cx="7462886" cy="5143501"/>
          </a:xfrm>
          <a:prstGeom prst="rect">
            <a:avLst/>
          </a:prstGeom>
          <a:noFill/>
          <a:ln>
            <a:noFill/>
          </a:ln>
        </p:spPr>
      </p:pic>
      <p:sp>
        <p:nvSpPr>
          <p:cNvPr id="183" name="Google Shape;183;p17"/>
          <p:cNvSpPr txBox="1"/>
          <p:nvPr/>
        </p:nvSpPr>
        <p:spPr>
          <a:xfrm>
            <a:off x="1227976" y="219075"/>
            <a:ext cx="6688200" cy="2339700"/>
          </a:xfrm>
          <a:prstGeom prst="rect">
            <a:avLst/>
          </a:prstGeom>
          <a:noFill/>
          <a:ln>
            <a:noFill/>
          </a:ln>
        </p:spPr>
        <p:txBody>
          <a:bodyPr spcFirstLastPara="1" wrap="square" lIns="0" tIns="0" rIns="0" bIns="0" anchor="t" anchorCtr="0">
            <a:spAutoFit/>
          </a:bodyPr>
          <a:lstStyle/>
          <a:p>
            <a:pPr marL="0" marR="0" lvl="0" indent="0" algn="ctr" rtl="0">
              <a:lnSpc>
                <a:spcPct val="140003"/>
              </a:lnSpc>
              <a:spcBef>
                <a:spcPts val="0"/>
              </a:spcBef>
              <a:spcAft>
                <a:spcPts val="0"/>
              </a:spcAft>
              <a:buNone/>
            </a:pPr>
            <a:r>
              <a:rPr lang="en" sz="15200" b="0" i="0" u="none" strike="noStrike" cap="none">
                <a:solidFill>
                  <a:srgbClr val="0DCB73"/>
                </a:solidFill>
                <a:latin typeface="Zilla Slab"/>
                <a:ea typeface="Zilla Slab"/>
                <a:cs typeface="Zilla Slab"/>
                <a:sym typeface="Zilla Slab"/>
              </a:rPr>
              <a:t>01</a:t>
            </a:r>
            <a:endParaRPr sz="700"/>
          </a:p>
        </p:txBody>
      </p:sp>
      <p:sp>
        <p:nvSpPr>
          <p:cNvPr id="184" name="Google Shape;184;p17"/>
          <p:cNvSpPr txBox="1"/>
          <p:nvPr/>
        </p:nvSpPr>
        <p:spPr>
          <a:xfrm>
            <a:off x="514350" y="2681571"/>
            <a:ext cx="8115300" cy="1108200"/>
          </a:xfrm>
          <a:prstGeom prst="rect">
            <a:avLst/>
          </a:prstGeom>
          <a:noFill/>
          <a:ln>
            <a:noFill/>
          </a:ln>
        </p:spPr>
        <p:txBody>
          <a:bodyPr spcFirstLastPara="1" wrap="square" lIns="0" tIns="0" rIns="0" bIns="0" anchor="t" anchorCtr="0">
            <a:spAutoFit/>
          </a:bodyPr>
          <a:lstStyle/>
          <a:p>
            <a:pPr marL="0" marR="0" lvl="0" indent="0" algn="ctr" rtl="0">
              <a:lnSpc>
                <a:spcPct val="140002"/>
              </a:lnSpc>
              <a:spcBef>
                <a:spcPts val="0"/>
              </a:spcBef>
              <a:spcAft>
                <a:spcPts val="0"/>
              </a:spcAft>
              <a:buNone/>
            </a:pPr>
            <a:r>
              <a:rPr lang="en" sz="7200" b="0" i="0" u="none" strike="noStrike" cap="none">
                <a:solidFill>
                  <a:srgbClr val="0DCB73"/>
                </a:solidFill>
                <a:latin typeface="Zilla Slab"/>
                <a:ea typeface="Zilla Slab"/>
                <a:cs typeface="Zilla Slab"/>
                <a:sym typeface="Zilla Slab"/>
              </a:rPr>
              <a:t>OVERVIEW</a:t>
            </a:r>
            <a:endParaRPr sz="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84"/>
                                        </p:tgtEl>
                                        <p:attrNameLst>
                                          <p:attrName>style.visibility</p:attrName>
                                        </p:attrNameLst>
                                      </p:cBhvr>
                                      <p:to>
                                        <p:strVal val="visible"/>
                                      </p:to>
                                    </p:set>
                                    <p:animEffect transition="in" filter="fade">
                                      <p:cBhvr>
                                        <p:cTn id="11" dur="10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8"/>
          <p:cNvSpPr/>
          <p:nvPr/>
        </p:nvSpPr>
        <p:spPr>
          <a:xfrm>
            <a:off x="4801575" y="0"/>
            <a:ext cx="4342200" cy="5143500"/>
          </a:xfrm>
          <a:prstGeom prst="rect">
            <a:avLst/>
          </a:pr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190" name="Google Shape;190;p18"/>
          <p:cNvGrpSpPr/>
          <p:nvPr/>
        </p:nvGrpSpPr>
        <p:grpSpPr>
          <a:xfrm rot="-5400000">
            <a:off x="-1901984" y="1686085"/>
            <a:ext cx="5143398" cy="1771433"/>
            <a:chOff x="0" y="-19050"/>
            <a:chExt cx="2709333" cy="933070"/>
          </a:xfrm>
        </p:grpSpPr>
        <p:sp>
          <p:nvSpPr>
            <p:cNvPr id="191" name="Google Shape;191;p18"/>
            <p:cNvSpPr/>
            <p:nvPr/>
          </p:nvSpPr>
          <p:spPr>
            <a:xfrm>
              <a:off x="0" y="0"/>
              <a:ext cx="2709333" cy="914020"/>
            </a:xfrm>
            <a:custGeom>
              <a:avLst/>
              <a:gdLst/>
              <a:ahLst/>
              <a:cxnLst/>
              <a:rect l="l" t="t" r="r" b="b"/>
              <a:pathLst>
                <a:path w="2709333" h="914020" extrusionOk="0">
                  <a:moveTo>
                    <a:pt x="0" y="0"/>
                  </a:moveTo>
                  <a:lnTo>
                    <a:pt x="2709333" y="0"/>
                  </a:lnTo>
                  <a:lnTo>
                    <a:pt x="2709333" y="914020"/>
                  </a:lnTo>
                  <a:lnTo>
                    <a:pt x="0" y="914020"/>
                  </a:lnTo>
                  <a:close/>
                </a:path>
              </a:pathLst>
            </a:custGeom>
            <a:gradFill>
              <a:gsLst>
                <a:gs pos="0">
                  <a:srgbClr val="0DCB73"/>
                </a:gs>
                <a:gs pos="50000">
                  <a:srgbClr val="FFFFFF"/>
                </a:gs>
                <a:gs pos="100000">
                  <a:srgbClr val="FFFFFF"/>
                </a:gs>
              </a:gsLst>
              <a:lin ang="5400012" scaled="0"/>
            </a:gradFill>
            <a:ln>
              <a:noFill/>
            </a:ln>
          </p:spPr>
          <p:txBody>
            <a:bodyPr/>
            <a:lstStyle/>
            <a:p>
              <a:endParaRPr lang="en-US"/>
            </a:p>
          </p:txBody>
        </p:sp>
        <p:sp>
          <p:nvSpPr>
            <p:cNvPr id="192" name="Google Shape;192;p18"/>
            <p:cNvSpPr txBox="1"/>
            <p:nvPr/>
          </p:nvSpPr>
          <p:spPr>
            <a:xfrm>
              <a:off x="0" y="-19050"/>
              <a:ext cx="2709300" cy="9330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93" name="Google Shape;193;p18"/>
          <p:cNvSpPr txBox="1"/>
          <p:nvPr/>
        </p:nvSpPr>
        <p:spPr>
          <a:xfrm>
            <a:off x="82356" y="255699"/>
            <a:ext cx="4636800" cy="16548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5000">
                <a:solidFill>
                  <a:srgbClr val="0DCB73"/>
                </a:solidFill>
                <a:latin typeface="Zilla Slab"/>
                <a:ea typeface="Zilla Slab"/>
                <a:cs typeface="Zilla Slab"/>
                <a:sym typeface="Zilla Slab"/>
              </a:rPr>
              <a:t>PROBLEM</a:t>
            </a:r>
            <a:endParaRPr sz="5000">
              <a:solidFill>
                <a:srgbClr val="0DCB73"/>
              </a:solidFill>
              <a:latin typeface="Zilla Slab"/>
              <a:ea typeface="Zilla Slab"/>
              <a:cs typeface="Zilla Slab"/>
              <a:sym typeface="Zilla Slab"/>
            </a:endParaRPr>
          </a:p>
          <a:p>
            <a:pPr marL="0" marR="0" lvl="0" indent="0" algn="ctr" rtl="0">
              <a:lnSpc>
                <a:spcPct val="115000"/>
              </a:lnSpc>
              <a:spcBef>
                <a:spcPts val="0"/>
              </a:spcBef>
              <a:spcAft>
                <a:spcPts val="0"/>
              </a:spcAft>
              <a:buNone/>
            </a:pPr>
            <a:r>
              <a:rPr lang="en" sz="5000">
                <a:solidFill>
                  <a:srgbClr val="0DCB73"/>
                </a:solidFill>
                <a:latin typeface="Zilla Slab"/>
                <a:ea typeface="Zilla Slab"/>
                <a:cs typeface="Zilla Slab"/>
                <a:sym typeface="Zilla Slab"/>
              </a:rPr>
              <a:t>STATEMENT</a:t>
            </a:r>
            <a:endParaRPr sz="5000">
              <a:solidFill>
                <a:srgbClr val="0DCB73"/>
              </a:solidFill>
              <a:latin typeface="Zilla Slab"/>
              <a:ea typeface="Zilla Slab"/>
              <a:cs typeface="Zilla Slab"/>
              <a:sym typeface="Zilla Slab"/>
            </a:endParaRPr>
          </a:p>
        </p:txBody>
      </p:sp>
      <p:pic>
        <p:nvPicPr>
          <p:cNvPr id="194" name="Google Shape;194;p18"/>
          <p:cNvPicPr preferRelativeResize="0"/>
          <p:nvPr/>
        </p:nvPicPr>
        <p:blipFill>
          <a:blip r:embed="rId3">
            <a:alphaModFix/>
          </a:blip>
          <a:stretch>
            <a:fillRect/>
          </a:stretch>
        </p:blipFill>
        <p:spPr>
          <a:xfrm>
            <a:off x="4801559" y="16"/>
            <a:ext cx="4342425" cy="5151148"/>
          </a:xfrm>
          <a:prstGeom prst="rect">
            <a:avLst/>
          </a:prstGeom>
          <a:noFill/>
          <a:ln>
            <a:noFill/>
          </a:ln>
        </p:spPr>
      </p:pic>
      <p:sp>
        <p:nvSpPr>
          <p:cNvPr id="195" name="Google Shape;195;p18"/>
          <p:cNvSpPr txBox="1"/>
          <p:nvPr/>
        </p:nvSpPr>
        <p:spPr>
          <a:xfrm>
            <a:off x="-137225" y="2121225"/>
            <a:ext cx="4032300" cy="24012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Public Sans"/>
              <a:buChar char="●"/>
            </a:pPr>
            <a:r>
              <a:rPr lang="en" sz="1800">
                <a:solidFill>
                  <a:schemeClr val="dk1"/>
                </a:solidFill>
                <a:latin typeface="Public Sans"/>
                <a:ea typeface="Public Sans"/>
                <a:cs typeface="Public Sans"/>
                <a:sym typeface="Public Sans"/>
              </a:rPr>
              <a:t>It can be difficult for workers to quickly find shifts which fit their abilities and schedule. </a:t>
            </a:r>
            <a:endParaRPr sz="1800">
              <a:solidFill>
                <a:schemeClr val="dk1"/>
              </a:solidFill>
              <a:latin typeface="Public Sans"/>
              <a:ea typeface="Public Sans"/>
              <a:cs typeface="Public Sans"/>
              <a:sym typeface="Public Sans"/>
            </a:endParaRPr>
          </a:p>
          <a:p>
            <a:pPr marL="0" lvl="0" indent="0" algn="l" rtl="0">
              <a:spcBef>
                <a:spcPts val="0"/>
              </a:spcBef>
              <a:spcAft>
                <a:spcPts val="0"/>
              </a:spcAft>
              <a:buNone/>
            </a:pPr>
            <a:endParaRPr sz="1800">
              <a:solidFill>
                <a:schemeClr val="dk1"/>
              </a:solidFill>
              <a:latin typeface="Public Sans"/>
              <a:ea typeface="Public Sans"/>
              <a:cs typeface="Public Sans"/>
              <a:sym typeface="Public Sans"/>
            </a:endParaRPr>
          </a:p>
          <a:p>
            <a:pPr marL="457200" lvl="0" indent="-342900" algn="l" rtl="0">
              <a:spcBef>
                <a:spcPts val="0"/>
              </a:spcBef>
              <a:spcAft>
                <a:spcPts val="0"/>
              </a:spcAft>
              <a:buClr>
                <a:schemeClr val="dk1"/>
              </a:buClr>
              <a:buSzPts val="1800"/>
              <a:buFont typeface="Public Sans"/>
              <a:buChar char="●"/>
            </a:pPr>
            <a:r>
              <a:rPr lang="en" sz="1800">
                <a:solidFill>
                  <a:schemeClr val="dk1"/>
                </a:solidFill>
                <a:latin typeface="Public Sans"/>
                <a:ea typeface="Public Sans"/>
                <a:cs typeface="Public Sans"/>
                <a:sym typeface="Public Sans"/>
              </a:rPr>
              <a:t>Likewise, it can be difficult for employers to find competent, trustworthy workers on short notice.</a:t>
            </a:r>
            <a:endParaRPr sz="1800">
              <a:solidFill>
                <a:schemeClr val="dk1"/>
              </a:solidFill>
              <a:latin typeface="Public Sans"/>
              <a:ea typeface="Public Sans"/>
              <a:cs typeface="Public Sans"/>
              <a:sym typeface="Public Sans"/>
            </a:endParaRPr>
          </a:p>
        </p:txBody>
      </p:sp>
      <p:sp>
        <p:nvSpPr>
          <p:cNvPr id="196" name="Google Shape;196;p18"/>
          <p:cNvSpPr/>
          <p:nvPr/>
        </p:nvSpPr>
        <p:spPr>
          <a:xfrm>
            <a:off x="4016194" y="2239191"/>
            <a:ext cx="664248" cy="672811"/>
          </a:xfrm>
          <a:custGeom>
            <a:avLst/>
            <a:gdLst/>
            <a:ahLst/>
            <a:cxnLst/>
            <a:rect l="l" t="t" r="r" b="b"/>
            <a:pathLst>
              <a:path w="1328496" h="1345622" extrusionOk="0">
                <a:moveTo>
                  <a:pt x="0" y="0"/>
                </a:moveTo>
                <a:lnTo>
                  <a:pt x="1328496" y="0"/>
                </a:lnTo>
                <a:lnTo>
                  <a:pt x="1328496" y="1345622"/>
                </a:lnTo>
                <a:lnTo>
                  <a:pt x="0" y="1345622"/>
                </a:lnTo>
                <a:lnTo>
                  <a:pt x="0" y="0"/>
                </a:lnTo>
                <a:close/>
              </a:path>
            </a:pathLst>
          </a:custGeom>
          <a:blipFill rotWithShape="1">
            <a:blip r:embed="rId4">
              <a:alphaModFix/>
            </a:blip>
            <a:stretch>
              <a:fillRect/>
            </a:stretch>
          </a:blipFill>
          <a:ln>
            <a:noFill/>
          </a:ln>
        </p:spPr>
        <p:txBody>
          <a:bodyPr/>
          <a:lstStyle/>
          <a:p>
            <a:endParaRPr lang="en-US"/>
          </a:p>
        </p:txBody>
      </p:sp>
      <p:sp>
        <p:nvSpPr>
          <p:cNvPr id="197" name="Google Shape;197;p18"/>
          <p:cNvSpPr/>
          <p:nvPr/>
        </p:nvSpPr>
        <p:spPr>
          <a:xfrm>
            <a:off x="4016205" y="3358031"/>
            <a:ext cx="707032" cy="682607"/>
          </a:xfrm>
          <a:custGeom>
            <a:avLst/>
            <a:gdLst/>
            <a:ahLst/>
            <a:cxnLst/>
            <a:rect l="l" t="t" r="r" b="b"/>
            <a:pathLst>
              <a:path w="1414063" h="1365213" extrusionOk="0">
                <a:moveTo>
                  <a:pt x="0" y="0"/>
                </a:moveTo>
                <a:lnTo>
                  <a:pt x="1414063" y="0"/>
                </a:lnTo>
                <a:lnTo>
                  <a:pt x="1414063" y="1365214"/>
                </a:lnTo>
                <a:lnTo>
                  <a:pt x="0" y="1365214"/>
                </a:lnTo>
                <a:lnTo>
                  <a:pt x="0" y="0"/>
                </a:lnTo>
                <a:close/>
              </a:path>
            </a:pathLst>
          </a:custGeom>
          <a:blipFill rotWithShape="1">
            <a:blip r:embed="rId5">
              <a:alphaModFix/>
            </a:blip>
            <a:stretch>
              <a:fillRect/>
            </a:stretch>
          </a:blipFill>
          <a:ln>
            <a:noFill/>
          </a:ln>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grpSp>
        <p:nvGrpSpPr>
          <p:cNvPr id="202" name="Google Shape;202;p19"/>
          <p:cNvGrpSpPr/>
          <p:nvPr/>
        </p:nvGrpSpPr>
        <p:grpSpPr>
          <a:xfrm>
            <a:off x="757669" y="1757785"/>
            <a:ext cx="334548" cy="334548"/>
            <a:chOff x="0" y="0"/>
            <a:chExt cx="812800" cy="812800"/>
          </a:xfrm>
        </p:grpSpPr>
        <p:sp>
          <p:nvSpPr>
            <p:cNvPr id="203" name="Google Shape;203;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CB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4" name="Google Shape;204;p19"/>
            <p:cNvSpPr txBox="1"/>
            <p:nvPr/>
          </p:nvSpPr>
          <p:spPr>
            <a:xfrm>
              <a:off x="76200" y="57150"/>
              <a:ext cx="660300" cy="6795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05" name="Google Shape;205;p19"/>
          <p:cNvGrpSpPr/>
          <p:nvPr/>
        </p:nvGrpSpPr>
        <p:grpSpPr>
          <a:xfrm>
            <a:off x="757669" y="3005496"/>
            <a:ext cx="334548" cy="334548"/>
            <a:chOff x="0" y="0"/>
            <a:chExt cx="812800" cy="812800"/>
          </a:xfrm>
        </p:grpSpPr>
        <p:sp>
          <p:nvSpPr>
            <p:cNvPr id="206" name="Google Shape;206;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CB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7" name="Google Shape;207;p19"/>
            <p:cNvSpPr txBox="1"/>
            <p:nvPr/>
          </p:nvSpPr>
          <p:spPr>
            <a:xfrm>
              <a:off x="76200" y="57150"/>
              <a:ext cx="660300" cy="6795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08" name="Google Shape;208;p19"/>
          <p:cNvGrpSpPr/>
          <p:nvPr/>
        </p:nvGrpSpPr>
        <p:grpSpPr>
          <a:xfrm>
            <a:off x="757669" y="4248325"/>
            <a:ext cx="334548" cy="334548"/>
            <a:chOff x="0" y="0"/>
            <a:chExt cx="812800" cy="812800"/>
          </a:xfrm>
        </p:grpSpPr>
        <p:sp>
          <p:nvSpPr>
            <p:cNvPr id="209" name="Google Shape;209;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CB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0" name="Google Shape;210;p19"/>
            <p:cNvSpPr txBox="1"/>
            <p:nvPr/>
          </p:nvSpPr>
          <p:spPr>
            <a:xfrm>
              <a:off x="76200" y="57150"/>
              <a:ext cx="660300" cy="6795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11" name="Google Shape;211;p19"/>
          <p:cNvGrpSpPr/>
          <p:nvPr/>
        </p:nvGrpSpPr>
        <p:grpSpPr>
          <a:xfrm>
            <a:off x="0" y="-36166"/>
            <a:ext cx="9144300" cy="1428431"/>
            <a:chOff x="0" y="-19050"/>
            <a:chExt cx="4816592" cy="752400"/>
          </a:xfrm>
        </p:grpSpPr>
        <p:sp>
          <p:nvSpPr>
            <p:cNvPr id="212" name="Google Shape;212;p19"/>
            <p:cNvSpPr/>
            <p:nvPr/>
          </p:nvSpPr>
          <p:spPr>
            <a:xfrm>
              <a:off x="0" y="0"/>
              <a:ext cx="4816592" cy="733232"/>
            </a:xfrm>
            <a:custGeom>
              <a:avLst/>
              <a:gdLst/>
              <a:ahLst/>
              <a:cxnLst/>
              <a:rect l="l" t="t" r="r" b="b"/>
              <a:pathLst>
                <a:path w="4816592" h="733232" extrusionOk="0">
                  <a:moveTo>
                    <a:pt x="0" y="0"/>
                  </a:moveTo>
                  <a:lnTo>
                    <a:pt x="4816592" y="0"/>
                  </a:lnTo>
                  <a:lnTo>
                    <a:pt x="4816592" y="733232"/>
                  </a:lnTo>
                  <a:lnTo>
                    <a:pt x="0" y="733232"/>
                  </a:lnTo>
                  <a:close/>
                </a:path>
              </a:pathLst>
            </a:custGeom>
            <a:solidFill>
              <a:srgbClr val="0DCB73"/>
            </a:solidFill>
            <a:ln>
              <a:noFill/>
            </a:ln>
          </p:spPr>
          <p:txBody>
            <a:bodyPr/>
            <a:lstStyle/>
            <a:p>
              <a:endParaRPr lang="en-US"/>
            </a:p>
          </p:txBody>
        </p:sp>
        <p:sp>
          <p:nvSpPr>
            <p:cNvPr id="213" name="Google Shape;213;p19"/>
            <p:cNvSpPr txBox="1"/>
            <p:nvPr/>
          </p:nvSpPr>
          <p:spPr>
            <a:xfrm>
              <a:off x="0" y="-19050"/>
              <a:ext cx="4816500" cy="7524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14" name="Google Shape;214;p19"/>
          <p:cNvSpPr txBox="1"/>
          <p:nvPr/>
        </p:nvSpPr>
        <p:spPr>
          <a:xfrm>
            <a:off x="670375" y="335600"/>
            <a:ext cx="8046600" cy="769500"/>
          </a:xfrm>
          <a:prstGeom prst="rect">
            <a:avLst/>
          </a:prstGeom>
          <a:noFill/>
          <a:ln>
            <a:noFill/>
          </a:ln>
        </p:spPr>
        <p:txBody>
          <a:bodyPr spcFirstLastPara="1" wrap="square" lIns="0" tIns="0" rIns="0" bIns="0" anchor="t" anchorCtr="0">
            <a:spAutoFit/>
          </a:bodyPr>
          <a:lstStyle/>
          <a:p>
            <a:pPr marL="0" marR="0" lvl="0" indent="0" algn="ctr" rtl="0">
              <a:lnSpc>
                <a:spcPct val="139998"/>
              </a:lnSpc>
              <a:spcBef>
                <a:spcPts val="0"/>
              </a:spcBef>
              <a:spcAft>
                <a:spcPts val="0"/>
              </a:spcAft>
              <a:buNone/>
            </a:pPr>
            <a:r>
              <a:rPr lang="en" sz="5000">
                <a:solidFill>
                  <a:srgbClr val="FFFFFF"/>
                </a:solidFill>
                <a:latin typeface="Zilla Slab"/>
                <a:ea typeface="Zilla Slab"/>
                <a:cs typeface="Zilla Slab"/>
                <a:sym typeface="Zilla Slab"/>
              </a:rPr>
              <a:t>Shift Solutions Can Help</a:t>
            </a:r>
            <a:endParaRPr sz="700"/>
          </a:p>
        </p:txBody>
      </p:sp>
      <p:sp>
        <p:nvSpPr>
          <p:cNvPr id="215" name="Google Shape;215;p19"/>
          <p:cNvSpPr txBox="1"/>
          <p:nvPr/>
        </p:nvSpPr>
        <p:spPr>
          <a:xfrm>
            <a:off x="1335451" y="1724735"/>
            <a:ext cx="6473400" cy="495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a:latin typeface="Public Sans"/>
                <a:ea typeface="Public Sans"/>
                <a:cs typeface="Public Sans"/>
                <a:sym typeface="Public Sans"/>
              </a:rPr>
              <a:t>Shift Solutions aims to connect workers and employees by allowing employers to post vacant shifts for available workers to apply to. </a:t>
            </a:r>
            <a:endParaRPr sz="1100"/>
          </a:p>
        </p:txBody>
      </p:sp>
      <p:sp>
        <p:nvSpPr>
          <p:cNvPr id="216" name="Google Shape;216;p19"/>
          <p:cNvSpPr txBox="1"/>
          <p:nvPr/>
        </p:nvSpPr>
        <p:spPr>
          <a:xfrm>
            <a:off x="1335453" y="2822100"/>
            <a:ext cx="6473400" cy="495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a:latin typeface="Public Sans"/>
                <a:ea typeface="Public Sans"/>
                <a:cs typeface="Public Sans"/>
                <a:sym typeface="Public Sans"/>
              </a:rPr>
              <a:t>Workers will need to have an account through Shift Solutions, and once they have been vetted they will be able to take vacant shifts in their area.</a:t>
            </a:r>
            <a:endParaRPr sz="1100"/>
          </a:p>
        </p:txBody>
      </p:sp>
      <p:sp>
        <p:nvSpPr>
          <p:cNvPr id="217" name="Google Shape;217;p19"/>
          <p:cNvSpPr txBox="1"/>
          <p:nvPr/>
        </p:nvSpPr>
        <p:spPr>
          <a:xfrm>
            <a:off x="1335450" y="3919475"/>
            <a:ext cx="6473400" cy="10560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a:latin typeface="Public Sans"/>
                <a:ea typeface="Public Sans"/>
                <a:cs typeface="Public Sans"/>
                <a:sym typeface="Public Sans"/>
              </a:rPr>
              <a:t>Employers will post vacant shifts through their account and optionally upload restaurant layouts and menus as well. Once they have entered and posted the details of the shift, workers will be able to apply for the shift, being accepted either automatically or manually (depending on the employer’s preferences). </a:t>
            </a:r>
            <a:endParaRPr sz="1100"/>
          </a:p>
        </p:txBody>
      </p:sp>
      <p:cxnSp>
        <p:nvCxnSpPr>
          <p:cNvPr id="218" name="Google Shape;218;p19"/>
          <p:cNvCxnSpPr/>
          <p:nvPr/>
        </p:nvCxnSpPr>
        <p:spPr>
          <a:xfrm>
            <a:off x="757670" y="2581275"/>
            <a:ext cx="7872000" cy="0"/>
          </a:xfrm>
          <a:prstGeom prst="straightConnector1">
            <a:avLst/>
          </a:prstGeom>
          <a:noFill/>
          <a:ln w="19050" cap="flat" cmpd="sng">
            <a:solidFill>
              <a:srgbClr val="0DCB73"/>
            </a:solidFill>
            <a:prstDash val="solid"/>
            <a:round/>
            <a:headEnd type="none" w="sm" len="sm"/>
            <a:tailEnd type="none" w="sm" len="sm"/>
          </a:ln>
        </p:spPr>
      </p:cxnSp>
      <p:cxnSp>
        <p:nvCxnSpPr>
          <p:cNvPr id="219" name="Google Shape;219;p19"/>
          <p:cNvCxnSpPr/>
          <p:nvPr/>
        </p:nvCxnSpPr>
        <p:spPr>
          <a:xfrm>
            <a:off x="757670" y="3838728"/>
            <a:ext cx="7872000" cy="0"/>
          </a:xfrm>
          <a:prstGeom prst="straightConnector1">
            <a:avLst/>
          </a:prstGeom>
          <a:noFill/>
          <a:ln w="19050" cap="flat" cmpd="sng">
            <a:solidFill>
              <a:srgbClr val="0DCB73"/>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CB73"/>
        </a:solidFill>
        <a:effectLst/>
      </p:bgPr>
    </p:bg>
    <p:spTree>
      <p:nvGrpSpPr>
        <p:cNvPr id="1" name="Shape 223"/>
        <p:cNvGrpSpPr/>
        <p:nvPr/>
      </p:nvGrpSpPr>
      <p:grpSpPr>
        <a:xfrm>
          <a:off x="0" y="0"/>
          <a:ext cx="0" cy="0"/>
          <a:chOff x="0" y="0"/>
          <a:chExt cx="0" cy="0"/>
        </a:xfrm>
      </p:grpSpPr>
      <p:grpSp>
        <p:nvGrpSpPr>
          <p:cNvPr id="224" name="Google Shape;224;p20"/>
          <p:cNvGrpSpPr/>
          <p:nvPr/>
        </p:nvGrpSpPr>
        <p:grpSpPr>
          <a:xfrm>
            <a:off x="-229474" y="161282"/>
            <a:ext cx="1704473" cy="5316802"/>
            <a:chOff x="0" y="0"/>
            <a:chExt cx="4545262" cy="14178140"/>
          </a:xfrm>
        </p:grpSpPr>
        <p:sp>
          <p:nvSpPr>
            <p:cNvPr id="225" name="Google Shape;225;p20"/>
            <p:cNvSpPr/>
            <p:nvPr/>
          </p:nvSpPr>
          <p:spPr>
            <a:xfrm>
              <a:off x="0" y="0"/>
              <a:ext cx="4545262" cy="4330395"/>
            </a:xfrm>
            <a:custGeom>
              <a:avLst/>
              <a:gdLst/>
              <a:ahLst/>
              <a:cxnLst/>
              <a:rect l="l" t="t" r="r" b="b"/>
              <a:pathLst>
                <a:path w="4545262" h="4330395" extrusionOk="0">
                  <a:moveTo>
                    <a:pt x="0" y="0"/>
                  </a:moveTo>
                  <a:lnTo>
                    <a:pt x="4545262" y="0"/>
                  </a:lnTo>
                  <a:lnTo>
                    <a:pt x="4545262" y="4330395"/>
                  </a:lnTo>
                  <a:lnTo>
                    <a:pt x="0" y="4330395"/>
                  </a:lnTo>
                  <a:lnTo>
                    <a:pt x="0" y="0"/>
                  </a:lnTo>
                  <a:close/>
                </a:path>
              </a:pathLst>
            </a:custGeom>
            <a:blipFill rotWithShape="1">
              <a:blip r:embed="rId3">
                <a:alphaModFix/>
              </a:blip>
              <a:stretch>
                <a:fillRect/>
              </a:stretch>
            </a:blipFill>
            <a:ln>
              <a:noFill/>
            </a:ln>
          </p:spPr>
          <p:txBody>
            <a:bodyPr/>
            <a:lstStyle/>
            <a:p>
              <a:endParaRPr lang="en-US"/>
            </a:p>
          </p:txBody>
        </p:sp>
        <p:sp>
          <p:nvSpPr>
            <p:cNvPr id="226" name="Google Shape;226;p20"/>
            <p:cNvSpPr/>
            <p:nvPr/>
          </p:nvSpPr>
          <p:spPr>
            <a:xfrm>
              <a:off x="0" y="4923873"/>
              <a:ext cx="4545262" cy="4330395"/>
            </a:xfrm>
            <a:custGeom>
              <a:avLst/>
              <a:gdLst/>
              <a:ahLst/>
              <a:cxnLst/>
              <a:rect l="l" t="t" r="r" b="b"/>
              <a:pathLst>
                <a:path w="4545262" h="4330395" extrusionOk="0">
                  <a:moveTo>
                    <a:pt x="0" y="0"/>
                  </a:moveTo>
                  <a:lnTo>
                    <a:pt x="4545262" y="0"/>
                  </a:lnTo>
                  <a:lnTo>
                    <a:pt x="4545262" y="4330394"/>
                  </a:lnTo>
                  <a:lnTo>
                    <a:pt x="0" y="4330394"/>
                  </a:lnTo>
                  <a:lnTo>
                    <a:pt x="0" y="0"/>
                  </a:lnTo>
                  <a:close/>
                </a:path>
              </a:pathLst>
            </a:custGeom>
            <a:blipFill rotWithShape="1">
              <a:blip r:embed="rId3">
                <a:alphaModFix/>
              </a:blip>
              <a:stretch>
                <a:fillRect/>
              </a:stretch>
            </a:blipFill>
            <a:ln>
              <a:noFill/>
            </a:ln>
          </p:spPr>
          <p:txBody>
            <a:bodyPr/>
            <a:lstStyle/>
            <a:p>
              <a:endParaRPr lang="en-US"/>
            </a:p>
          </p:txBody>
        </p:sp>
        <p:sp>
          <p:nvSpPr>
            <p:cNvPr id="227" name="Google Shape;227;p20"/>
            <p:cNvSpPr/>
            <p:nvPr/>
          </p:nvSpPr>
          <p:spPr>
            <a:xfrm>
              <a:off x="0" y="9847745"/>
              <a:ext cx="4545262" cy="4330395"/>
            </a:xfrm>
            <a:custGeom>
              <a:avLst/>
              <a:gdLst/>
              <a:ahLst/>
              <a:cxnLst/>
              <a:rect l="l" t="t" r="r" b="b"/>
              <a:pathLst>
                <a:path w="4545262" h="4330395" extrusionOk="0">
                  <a:moveTo>
                    <a:pt x="0" y="0"/>
                  </a:moveTo>
                  <a:lnTo>
                    <a:pt x="4545262" y="0"/>
                  </a:lnTo>
                  <a:lnTo>
                    <a:pt x="4545262" y="4330395"/>
                  </a:lnTo>
                  <a:lnTo>
                    <a:pt x="0" y="4330395"/>
                  </a:lnTo>
                  <a:lnTo>
                    <a:pt x="0" y="0"/>
                  </a:lnTo>
                  <a:close/>
                </a:path>
              </a:pathLst>
            </a:custGeom>
            <a:blipFill rotWithShape="1">
              <a:blip r:embed="rId3">
                <a:alphaModFix/>
              </a:blip>
              <a:stretch>
                <a:fillRect/>
              </a:stretch>
            </a:blipFill>
            <a:ln>
              <a:noFill/>
            </a:ln>
          </p:spPr>
          <p:txBody>
            <a:bodyPr/>
            <a:lstStyle/>
            <a:p>
              <a:endParaRPr lang="en-US"/>
            </a:p>
          </p:txBody>
        </p:sp>
      </p:grpSp>
      <p:grpSp>
        <p:nvGrpSpPr>
          <p:cNvPr id="228" name="Google Shape;228;p20"/>
          <p:cNvGrpSpPr/>
          <p:nvPr/>
        </p:nvGrpSpPr>
        <p:grpSpPr>
          <a:xfrm>
            <a:off x="7669001" y="161282"/>
            <a:ext cx="1704473" cy="5316802"/>
            <a:chOff x="0" y="0"/>
            <a:chExt cx="4545262" cy="14178140"/>
          </a:xfrm>
        </p:grpSpPr>
        <p:sp>
          <p:nvSpPr>
            <p:cNvPr id="229" name="Google Shape;229;p20"/>
            <p:cNvSpPr/>
            <p:nvPr/>
          </p:nvSpPr>
          <p:spPr>
            <a:xfrm>
              <a:off x="0" y="0"/>
              <a:ext cx="4545262" cy="4330395"/>
            </a:xfrm>
            <a:custGeom>
              <a:avLst/>
              <a:gdLst/>
              <a:ahLst/>
              <a:cxnLst/>
              <a:rect l="l" t="t" r="r" b="b"/>
              <a:pathLst>
                <a:path w="4545262" h="4330395" extrusionOk="0">
                  <a:moveTo>
                    <a:pt x="0" y="0"/>
                  </a:moveTo>
                  <a:lnTo>
                    <a:pt x="4545262" y="0"/>
                  </a:lnTo>
                  <a:lnTo>
                    <a:pt x="4545262" y="4330395"/>
                  </a:lnTo>
                  <a:lnTo>
                    <a:pt x="0" y="4330395"/>
                  </a:lnTo>
                  <a:lnTo>
                    <a:pt x="0" y="0"/>
                  </a:lnTo>
                  <a:close/>
                </a:path>
              </a:pathLst>
            </a:custGeom>
            <a:blipFill rotWithShape="1">
              <a:blip r:embed="rId3">
                <a:alphaModFix/>
              </a:blip>
              <a:stretch>
                <a:fillRect/>
              </a:stretch>
            </a:blipFill>
            <a:ln>
              <a:noFill/>
            </a:ln>
          </p:spPr>
          <p:txBody>
            <a:bodyPr/>
            <a:lstStyle/>
            <a:p>
              <a:endParaRPr lang="en-US"/>
            </a:p>
          </p:txBody>
        </p:sp>
        <p:sp>
          <p:nvSpPr>
            <p:cNvPr id="230" name="Google Shape;230;p20"/>
            <p:cNvSpPr/>
            <p:nvPr/>
          </p:nvSpPr>
          <p:spPr>
            <a:xfrm>
              <a:off x="0" y="4923873"/>
              <a:ext cx="4545262" cy="4330395"/>
            </a:xfrm>
            <a:custGeom>
              <a:avLst/>
              <a:gdLst/>
              <a:ahLst/>
              <a:cxnLst/>
              <a:rect l="l" t="t" r="r" b="b"/>
              <a:pathLst>
                <a:path w="4545262" h="4330395" extrusionOk="0">
                  <a:moveTo>
                    <a:pt x="0" y="0"/>
                  </a:moveTo>
                  <a:lnTo>
                    <a:pt x="4545262" y="0"/>
                  </a:lnTo>
                  <a:lnTo>
                    <a:pt x="4545262" y="4330394"/>
                  </a:lnTo>
                  <a:lnTo>
                    <a:pt x="0" y="4330394"/>
                  </a:lnTo>
                  <a:lnTo>
                    <a:pt x="0" y="0"/>
                  </a:lnTo>
                  <a:close/>
                </a:path>
              </a:pathLst>
            </a:custGeom>
            <a:blipFill rotWithShape="1">
              <a:blip r:embed="rId3">
                <a:alphaModFix/>
              </a:blip>
              <a:stretch>
                <a:fillRect/>
              </a:stretch>
            </a:blipFill>
            <a:ln>
              <a:noFill/>
            </a:ln>
          </p:spPr>
          <p:txBody>
            <a:bodyPr/>
            <a:lstStyle/>
            <a:p>
              <a:endParaRPr lang="en-US"/>
            </a:p>
          </p:txBody>
        </p:sp>
        <p:sp>
          <p:nvSpPr>
            <p:cNvPr id="231" name="Google Shape;231;p20"/>
            <p:cNvSpPr/>
            <p:nvPr/>
          </p:nvSpPr>
          <p:spPr>
            <a:xfrm>
              <a:off x="0" y="9847745"/>
              <a:ext cx="4545262" cy="4330395"/>
            </a:xfrm>
            <a:custGeom>
              <a:avLst/>
              <a:gdLst/>
              <a:ahLst/>
              <a:cxnLst/>
              <a:rect l="l" t="t" r="r" b="b"/>
              <a:pathLst>
                <a:path w="4545262" h="4330395" extrusionOk="0">
                  <a:moveTo>
                    <a:pt x="0" y="0"/>
                  </a:moveTo>
                  <a:lnTo>
                    <a:pt x="4545262" y="0"/>
                  </a:lnTo>
                  <a:lnTo>
                    <a:pt x="4545262" y="4330395"/>
                  </a:lnTo>
                  <a:lnTo>
                    <a:pt x="0" y="4330395"/>
                  </a:lnTo>
                  <a:lnTo>
                    <a:pt x="0" y="0"/>
                  </a:lnTo>
                  <a:close/>
                </a:path>
              </a:pathLst>
            </a:custGeom>
            <a:blipFill rotWithShape="1">
              <a:blip r:embed="rId3">
                <a:alphaModFix/>
              </a:blip>
              <a:stretch>
                <a:fillRect/>
              </a:stretch>
            </a:blipFill>
            <a:ln>
              <a:noFill/>
            </a:ln>
          </p:spPr>
          <p:txBody>
            <a:bodyPr/>
            <a:lstStyle/>
            <a:p>
              <a:endParaRPr lang="en-US"/>
            </a:p>
          </p:txBody>
        </p:sp>
      </p:grpSp>
      <p:pic>
        <p:nvPicPr>
          <p:cNvPr id="232" name="Google Shape;232;p20"/>
          <p:cNvPicPr preferRelativeResize="0"/>
          <p:nvPr/>
        </p:nvPicPr>
        <p:blipFill rotWithShape="1">
          <a:blip r:embed="rId4">
            <a:alphaModFix/>
          </a:blip>
          <a:srcRect t="15542" b="15535"/>
          <a:stretch/>
        </p:blipFill>
        <p:spPr>
          <a:xfrm>
            <a:off x="840550" y="0"/>
            <a:ext cx="7462886" cy="5143501"/>
          </a:xfrm>
          <a:prstGeom prst="rect">
            <a:avLst/>
          </a:prstGeom>
          <a:noFill/>
          <a:ln>
            <a:noFill/>
          </a:ln>
        </p:spPr>
      </p:pic>
      <p:sp>
        <p:nvSpPr>
          <p:cNvPr id="233" name="Google Shape;233;p20"/>
          <p:cNvSpPr txBox="1"/>
          <p:nvPr/>
        </p:nvSpPr>
        <p:spPr>
          <a:xfrm>
            <a:off x="1227976" y="219075"/>
            <a:ext cx="6688200" cy="2339700"/>
          </a:xfrm>
          <a:prstGeom prst="rect">
            <a:avLst/>
          </a:prstGeom>
          <a:noFill/>
          <a:ln>
            <a:noFill/>
          </a:ln>
        </p:spPr>
        <p:txBody>
          <a:bodyPr spcFirstLastPara="1" wrap="square" lIns="0" tIns="0" rIns="0" bIns="0" anchor="t" anchorCtr="0">
            <a:spAutoFit/>
          </a:bodyPr>
          <a:lstStyle/>
          <a:p>
            <a:pPr marL="0" marR="0" lvl="0" indent="0" algn="ctr" rtl="0">
              <a:lnSpc>
                <a:spcPct val="140003"/>
              </a:lnSpc>
              <a:spcBef>
                <a:spcPts val="0"/>
              </a:spcBef>
              <a:spcAft>
                <a:spcPts val="0"/>
              </a:spcAft>
              <a:buNone/>
            </a:pPr>
            <a:r>
              <a:rPr lang="en" sz="15200" b="0" i="0" u="none" strike="noStrike" cap="none">
                <a:solidFill>
                  <a:srgbClr val="0DCB73"/>
                </a:solidFill>
                <a:latin typeface="Zilla Slab"/>
                <a:ea typeface="Zilla Slab"/>
                <a:cs typeface="Zilla Slab"/>
                <a:sym typeface="Zilla Slab"/>
              </a:rPr>
              <a:t>02</a:t>
            </a:r>
            <a:endParaRPr sz="700"/>
          </a:p>
        </p:txBody>
      </p:sp>
      <p:sp>
        <p:nvSpPr>
          <p:cNvPr id="234" name="Google Shape;234;p20"/>
          <p:cNvSpPr txBox="1"/>
          <p:nvPr/>
        </p:nvSpPr>
        <p:spPr>
          <a:xfrm>
            <a:off x="1227976" y="2770842"/>
            <a:ext cx="6688200" cy="96960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 sz="6300">
                <a:solidFill>
                  <a:srgbClr val="0DCB73"/>
                </a:solidFill>
                <a:latin typeface="Zilla Slab"/>
                <a:ea typeface="Zilla Slab"/>
                <a:cs typeface="Zilla Slab"/>
                <a:sym typeface="Zilla Slab"/>
              </a:rPr>
              <a:t>REQUIREMENTS</a:t>
            </a:r>
            <a:endParaRPr sz="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1000"/>
                                        <p:tgtEl>
                                          <p:spTgt spid="23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4"/>
                                        </p:tgtEl>
                                        <p:attrNameLst>
                                          <p:attrName>style.visibility</p:attrName>
                                        </p:attrNameLst>
                                      </p:cBhvr>
                                      <p:to>
                                        <p:strVal val="visible"/>
                                      </p:to>
                                    </p:set>
                                    <p:animEffect transition="in" filter="fade">
                                      <p:cBhvr>
                                        <p:cTn id="11" dur="10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grpSp>
        <p:nvGrpSpPr>
          <p:cNvPr id="239" name="Google Shape;239;p21"/>
          <p:cNvGrpSpPr/>
          <p:nvPr/>
        </p:nvGrpSpPr>
        <p:grpSpPr>
          <a:xfrm>
            <a:off x="757669" y="1757785"/>
            <a:ext cx="334548" cy="334548"/>
            <a:chOff x="0" y="0"/>
            <a:chExt cx="812800" cy="812800"/>
          </a:xfrm>
        </p:grpSpPr>
        <p:sp>
          <p:nvSpPr>
            <p:cNvPr id="240" name="Google Shape;24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CB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1" name="Google Shape;241;p21"/>
            <p:cNvSpPr txBox="1"/>
            <p:nvPr/>
          </p:nvSpPr>
          <p:spPr>
            <a:xfrm>
              <a:off x="76200" y="57150"/>
              <a:ext cx="660300" cy="6795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42" name="Google Shape;242;p21"/>
          <p:cNvGrpSpPr/>
          <p:nvPr/>
        </p:nvGrpSpPr>
        <p:grpSpPr>
          <a:xfrm>
            <a:off x="757682" y="3169749"/>
            <a:ext cx="334548" cy="334548"/>
            <a:chOff x="0" y="0"/>
            <a:chExt cx="812800" cy="812800"/>
          </a:xfrm>
        </p:grpSpPr>
        <p:sp>
          <p:nvSpPr>
            <p:cNvPr id="243" name="Google Shape;24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CB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4" name="Google Shape;244;p21"/>
            <p:cNvSpPr txBox="1"/>
            <p:nvPr/>
          </p:nvSpPr>
          <p:spPr>
            <a:xfrm>
              <a:off x="76200" y="57150"/>
              <a:ext cx="660300" cy="6795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45" name="Google Shape;245;p21"/>
          <p:cNvGrpSpPr/>
          <p:nvPr/>
        </p:nvGrpSpPr>
        <p:grpSpPr>
          <a:xfrm>
            <a:off x="0" y="-36166"/>
            <a:ext cx="9144300" cy="1428431"/>
            <a:chOff x="0" y="-19050"/>
            <a:chExt cx="4816592" cy="752400"/>
          </a:xfrm>
        </p:grpSpPr>
        <p:sp>
          <p:nvSpPr>
            <p:cNvPr id="246" name="Google Shape;246;p21"/>
            <p:cNvSpPr/>
            <p:nvPr/>
          </p:nvSpPr>
          <p:spPr>
            <a:xfrm>
              <a:off x="0" y="0"/>
              <a:ext cx="4816592" cy="733232"/>
            </a:xfrm>
            <a:custGeom>
              <a:avLst/>
              <a:gdLst/>
              <a:ahLst/>
              <a:cxnLst/>
              <a:rect l="l" t="t" r="r" b="b"/>
              <a:pathLst>
                <a:path w="4816592" h="733232" extrusionOk="0">
                  <a:moveTo>
                    <a:pt x="0" y="0"/>
                  </a:moveTo>
                  <a:lnTo>
                    <a:pt x="4816592" y="0"/>
                  </a:lnTo>
                  <a:lnTo>
                    <a:pt x="4816592" y="733232"/>
                  </a:lnTo>
                  <a:lnTo>
                    <a:pt x="0" y="733232"/>
                  </a:lnTo>
                  <a:close/>
                </a:path>
              </a:pathLst>
            </a:custGeom>
            <a:solidFill>
              <a:srgbClr val="0DCB73"/>
            </a:solidFill>
            <a:ln>
              <a:noFill/>
            </a:ln>
          </p:spPr>
          <p:txBody>
            <a:bodyPr/>
            <a:lstStyle/>
            <a:p>
              <a:endParaRPr lang="en-US"/>
            </a:p>
          </p:txBody>
        </p:sp>
        <p:sp>
          <p:nvSpPr>
            <p:cNvPr id="247" name="Google Shape;247;p21"/>
            <p:cNvSpPr txBox="1"/>
            <p:nvPr/>
          </p:nvSpPr>
          <p:spPr>
            <a:xfrm>
              <a:off x="0" y="-19050"/>
              <a:ext cx="4816500" cy="7524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8" name="Google Shape;248;p21"/>
          <p:cNvSpPr txBox="1"/>
          <p:nvPr/>
        </p:nvSpPr>
        <p:spPr>
          <a:xfrm>
            <a:off x="1002900" y="394450"/>
            <a:ext cx="7138200" cy="769500"/>
          </a:xfrm>
          <a:prstGeom prst="rect">
            <a:avLst/>
          </a:prstGeom>
          <a:noFill/>
          <a:ln>
            <a:noFill/>
          </a:ln>
        </p:spPr>
        <p:txBody>
          <a:bodyPr spcFirstLastPara="1" wrap="square" lIns="0" tIns="0" rIns="0" bIns="0" anchor="t" anchorCtr="0">
            <a:spAutoFit/>
          </a:bodyPr>
          <a:lstStyle/>
          <a:p>
            <a:pPr marL="0" marR="0" lvl="0" indent="0" algn="l" rtl="0">
              <a:lnSpc>
                <a:spcPct val="139998"/>
              </a:lnSpc>
              <a:spcBef>
                <a:spcPts val="0"/>
              </a:spcBef>
              <a:spcAft>
                <a:spcPts val="0"/>
              </a:spcAft>
              <a:buNone/>
            </a:pPr>
            <a:r>
              <a:rPr lang="en" sz="5000">
                <a:solidFill>
                  <a:srgbClr val="FFFFFF"/>
                </a:solidFill>
                <a:latin typeface="Zilla Slab"/>
                <a:ea typeface="Zilla Slab"/>
                <a:cs typeface="Zilla Slab"/>
                <a:sym typeface="Zilla Slab"/>
              </a:rPr>
              <a:t>Functional Requirements </a:t>
            </a:r>
            <a:endParaRPr sz="700"/>
          </a:p>
        </p:txBody>
      </p:sp>
      <p:sp>
        <p:nvSpPr>
          <p:cNvPr id="249" name="Google Shape;249;p21"/>
          <p:cNvSpPr txBox="1"/>
          <p:nvPr/>
        </p:nvSpPr>
        <p:spPr>
          <a:xfrm>
            <a:off x="1335451" y="1724735"/>
            <a:ext cx="6473400" cy="2790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a:latin typeface="Public Sans"/>
                <a:ea typeface="Public Sans"/>
                <a:cs typeface="Public Sans"/>
                <a:sym typeface="Public Sans"/>
              </a:rPr>
              <a:t>Managers can create profiles, upload layouts/training, and post open shifts.</a:t>
            </a:r>
            <a:endParaRPr sz="1100"/>
          </a:p>
        </p:txBody>
      </p:sp>
      <p:sp>
        <p:nvSpPr>
          <p:cNvPr id="250" name="Google Shape;250;p21"/>
          <p:cNvSpPr txBox="1"/>
          <p:nvPr/>
        </p:nvSpPr>
        <p:spPr>
          <a:xfrm>
            <a:off x="1335303" y="2476000"/>
            <a:ext cx="6473400" cy="2790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a:latin typeface="Public Sans"/>
                <a:ea typeface="Public Sans"/>
                <a:cs typeface="Public Sans"/>
                <a:sym typeface="Public Sans"/>
              </a:rPr>
              <a:t>Staff can onboard, upload IDs, complete training, and apply for shifts.</a:t>
            </a:r>
            <a:endParaRPr sz="1100"/>
          </a:p>
        </p:txBody>
      </p:sp>
      <p:sp>
        <p:nvSpPr>
          <p:cNvPr id="251" name="Google Shape;251;p21"/>
          <p:cNvSpPr txBox="1"/>
          <p:nvPr/>
        </p:nvSpPr>
        <p:spPr>
          <a:xfrm>
            <a:off x="1335300" y="3919475"/>
            <a:ext cx="6473400" cy="1087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None/>
            </a:pPr>
            <a:r>
              <a:rPr lang="en">
                <a:latin typeface="Public Sans"/>
                <a:ea typeface="Public Sans"/>
                <a:cs typeface="Public Sans"/>
                <a:sym typeface="Public Sans"/>
              </a:rPr>
              <a:t>The system supports the full workflow from setup to shift approval.</a:t>
            </a:r>
            <a:br>
              <a:rPr lang="en">
                <a:latin typeface="Public Sans"/>
                <a:ea typeface="Public Sans"/>
                <a:cs typeface="Public Sans"/>
                <a:sym typeface="Public Sans"/>
              </a:rPr>
            </a:br>
            <a:endParaRPr>
              <a:latin typeface="Public Sans"/>
              <a:ea typeface="Public Sans"/>
              <a:cs typeface="Public Sans"/>
              <a:sym typeface="Public Sans"/>
            </a:endParaRPr>
          </a:p>
          <a:p>
            <a:pPr marL="0" marR="0" lvl="0" indent="0" algn="l" rtl="0">
              <a:lnSpc>
                <a:spcPct val="130000"/>
              </a:lnSpc>
              <a:spcBef>
                <a:spcPts val="1200"/>
              </a:spcBef>
              <a:spcAft>
                <a:spcPts val="0"/>
              </a:spcAft>
              <a:buNone/>
            </a:pPr>
            <a:endParaRPr>
              <a:latin typeface="Public Sans"/>
              <a:ea typeface="Public Sans"/>
              <a:cs typeface="Public Sans"/>
              <a:sym typeface="Public Sans"/>
            </a:endParaRPr>
          </a:p>
        </p:txBody>
      </p:sp>
      <p:cxnSp>
        <p:nvCxnSpPr>
          <p:cNvPr id="252" name="Google Shape;252;p21"/>
          <p:cNvCxnSpPr/>
          <p:nvPr/>
        </p:nvCxnSpPr>
        <p:spPr>
          <a:xfrm>
            <a:off x="636145" y="2235575"/>
            <a:ext cx="7872000" cy="0"/>
          </a:xfrm>
          <a:prstGeom prst="straightConnector1">
            <a:avLst/>
          </a:prstGeom>
          <a:noFill/>
          <a:ln w="19050" cap="flat" cmpd="sng">
            <a:solidFill>
              <a:srgbClr val="0DCB73"/>
            </a:solidFill>
            <a:prstDash val="solid"/>
            <a:round/>
            <a:headEnd type="none" w="sm" len="sm"/>
            <a:tailEnd type="none" w="sm" len="sm"/>
          </a:ln>
        </p:spPr>
      </p:cxnSp>
      <p:cxnSp>
        <p:nvCxnSpPr>
          <p:cNvPr id="253" name="Google Shape;253;p21"/>
          <p:cNvCxnSpPr/>
          <p:nvPr/>
        </p:nvCxnSpPr>
        <p:spPr>
          <a:xfrm>
            <a:off x="531520" y="2978578"/>
            <a:ext cx="7872000" cy="0"/>
          </a:xfrm>
          <a:prstGeom prst="straightConnector1">
            <a:avLst/>
          </a:prstGeom>
          <a:noFill/>
          <a:ln w="19050" cap="flat" cmpd="sng">
            <a:solidFill>
              <a:srgbClr val="0DCB73"/>
            </a:solidFill>
            <a:prstDash val="solid"/>
            <a:round/>
            <a:headEnd type="none" w="sm" len="sm"/>
            <a:tailEnd type="none" w="sm" len="sm"/>
          </a:ln>
        </p:spPr>
      </p:cxnSp>
      <p:grpSp>
        <p:nvGrpSpPr>
          <p:cNvPr id="254" name="Google Shape;254;p21"/>
          <p:cNvGrpSpPr/>
          <p:nvPr/>
        </p:nvGrpSpPr>
        <p:grpSpPr>
          <a:xfrm rot="609624">
            <a:off x="757701" y="2463782"/>
            <a:ext cx="334511" cy="334511"/>
            <a:chOff x="0" y="0"/>
            <a:chExt cx="812800" cy="812800"/>
          </a:xfrm>
        </p:grpSpPr>
        <p:sp>
          <p:nvSpPr>
            <p:cNvPr id="255" name="Google Shape;255;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CB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56" name="Google Shape;256;p21"/>
            <p:cNvSpPr txBox="1"/>
            <p:nvPr/>
          </p:nvSpPr>
          <p:spPr>
            <a:xfrm>
              <a:off x="76200" y="57150"/>
              <a:ext cx="660300" cy="6795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257" name="Google Shape;257;p21"/>
          <p:cNvCxnSpPr/>
          <p:nvPr/>
        </p:nvCxnSpPr>
        <p:spPr>
          <a:xfrm>
            <a:off x="636145" y="3671478"/>
            <a:ext cx="7872000" cy="0"/>
          </a:xfrm>
          <a:prstGeom prst="straightConnector1">
            <a:avLst/>
          </a:prstGeom>
          <a:noFill/>
          <a:ln w="19050" cap="flat" cmpd="sng">
            <a:solidFill>
              <a:srgbClr val="0DCB73"/>
            </a:solidFill>
            <a:prstDash val="solid"/>
            <a:round/>
            <a:headEnd type="none" w="sm" len="sm"/>
            <a:tailEnd type="none" w="sm" len="sm"/>
          </a:ln>
        </p:spPr>
      </p:cxnSp>
      <p:grpSp>
        <p:nvGrpSpPr>
          <p:cNvPr id="258" name="Google Shape;258;p21"/>
          <p:cNvGrpSpPr/>
          <p:nvPr/>
        </p:nvGrpSpPr>
        <p:grpSpPr>
          <a:xfrm>
            <a:off x="757694" y="3919475"/>
            <a:ext cx="334548" cy="334548"/>
            <a:chOff x="0" y="0"/>
            <a:chExt cx="812800" cy="812800"/>
          </a:xfrm>
        </p:grpSpPr>
        <p:sp>
          <p:nvSpPr>
            <p:cNvPr id="259" name="Google Shape;259;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CB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60" name="Google Shape;260;p21"/>
            <p:cNvSpPr txBox="1"/>
            <p:nvPr/>
          </p:nvSpPr>
          <p:spPr>
            <a:xfrm>
              <a:off x="76200" y="57150"/>
              <a:ext cx="660300" cy="6795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61" name="Google Shape;261;p21"/>
          <p:cNvSpPr txBox="1"/>
          <p:nvPr/>
        </p:nvSpPr>
        <p:spPr>
          <a:xfrm>
            <a:off x="1335450" y="3217325"/>
            <a:ext cx="6473400" cy="775800"/>
          </a:xfrm>
          <a:prstGeom prst="rect">
            <a:avLst/>
          </a:prstGeom>
          <a:noFill/>
          <a:ln>
            <a:noFill/>
          </a:ln>
        </p:spPr>
        <p:txBody>
          <a:bodyPr spcFirstLastPara="1" wrap="square" lIns="0" tIns="0" rIns="0" bIns="0" anchor="t" anchorCtr="0">
            <a:spAutoFit/>
          </a:bodyPr>
          <a:lstStyle/>
          <a:p>
            <a:pPr marL="0" lvl="0" indent="0" algn="l" rtl="0">
              <a:lnSpc>
                <a:spcPct val="130000"/>
              </a:lnSpc>
              <a:spcBef>
                <a:spcPts val="0"/>
              </a:spcBef>
              <a:spcAft>
                <a:spcPts val="0"/>
              </a:spcAft>
              <a:buClr>
                <a:schemeClr val="dk1"/>
              </a:buClr>
              <a:buSzPts val="1100"/>
              <a:buFont typeface="Arial"/>
              <a:buNone/>
            </a:pPr>
            <a:r>
              <a:rPr lang="en">
                <a:latin typeface="Public Sans"/>
                <a:ea typeface="Public Sans"/>
                <a:cs typeface="Public Sans"/>
                <a:sym typeface="Public Sans"/>
              </a:rPr>
              <a:t>Admins can review documents and approve staff.</a:t>
            </a:r>
            <a:br>
              <a:rPr lang="en">
                <a:latin typeface="Public Sans"/>
                <a:ea typeface="Public Sans"/>
                <a:cs typeface="Public Sans"/>
                <a:sym typeface="Public Sans"/>
              </a:rPr>
            </a:br>
            <a:endParaRPr>
              <a:latin typeface="Public Sans"/>
              <a:ea typeface="Public Sans"/>
              <a:cs typeface="Public Sans"/>
              <a:sym typeface="Public Sans"/>
            </a:endParaRPr>
          </a:p>
          <a:p>
            <a:pPr marL="0" marR="0" lvl="0" indent="0" algn="l" rtl="0">
              <a:lnSpc>
                <a:spcPct val="130000"/>
              </a:lnSpc>
              <a:spcBef>
                <a:spcPts val="0"/>
              </a:spcBef>
              <a:spcAft>
                <a:spcPts val="0"/>
              </a:spcAft>
              <a:buNone/>
            </a:pPr>
            <a:endParaRPr>
              <a:latin typeface="Public Sans"/>
              <a:ea typeface="Public Sans"/>
              <a:cs typeface="Public Sans"/>
              <a:sym typeface="Public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grpSp>
        <p:nvGrpSpPr>
          <p:cNvPr id="266" name="Google Shape;266;p22"/>
          <p:cNvGrpSpPr/>
          <p:nvPr/>
        </p:nvGrpSpPr>
        <p:grpSpPr>
          <a:xfrm>
            <a:off x="757669" y="1503072"/>
            <a:ext cx="334548" cy="334548"/>
            <a:chOff x="0" y="0"/>
            <a:chExt cx="812800" cy="812800"/>
          </a:xfrm>
        </p:grpSpPr>
        <p:sp>
          <p:nvSpPr>
            <p:cNvPr id="267" name="Google Shape;26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CB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68" name="Google Shape;268;p22"/>
            <p:cNvSpPr txBox="1"/>
            <p:nvPr/>
          </p:nvSpPr>
          <p:spPr>
            <a:xfrm>
              <a:off x="76200" y="57150"/>
              <a:ext cx="660300" cy="6795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69" name="Google Shape;269;p22"/>
          <p:cNvGrpSpPr/>
          <p:nvPr/>
        </p:nvGrpSpPr>
        <p:grpSpPr>
          <a:xfrm>
            <a:off x="757707" y="2654424"/>
            <a:ext cx="334548" cy="334548"/>
            <a:chOff x="0" y="0"/>
            <a:chExt cx="812800" cy="812800"/>
          </a:xfrm>
        </p:grpSpPr>
        <p:sp>
          <p:nvSpPr>
            <p:cNvPr id="270" name="Google Shape;270;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CB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71" name="Google Shape;271;p22"/>
            <p:cNvSpPr txBox="1"/>
            <p:nvPr/>
          </p:nvSpPr>
          <p:spPr>
            <a:xfrm>
              <a:off x="76200" y="57150"/>
              <a:ext cx="660300" cy="6795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72" name="Google Shape;272;p22"/>
          <p:cNvGrpSpPr/>
          <p:nvPr/>
        </p:nvGrpSpPr>
        <p:grpSpPr>
          <a:xfrm>
            <a:off x="0" y="-36166"/>
            <a:ext cx="9144300" cy="1428431"/>
            <a:chOff x="0" y="-19050"/>
            <a:chExt cx="4816592" cy="752400"/>
          </a:xfrm>
        </p:grpSpPr>
        <p:sp>
          <p:nvSpPr>
            <p:cNvPr id="273" name="Google Shape;273;p22"/>
            <p:cNvSpPr/>
            <p:nvPr/>
          </p:nvSpPr>
          <p:spPr>
            <a:xfrm>
              <a:off x="0" y="0"/>
              <a:ext cx="4816592" cy="733232"/>
            </a:xfrm>
            <a:custGeom>
              <a:avLst/>
              <a:gdLst/>
              <a:ahLst/>
              <a:cxnLst/>
              <a:rect l="l" t="t" r="r" b="b"/>
              <a:pathLst>
                <a:path w="4816592" h="733232" extrusionOk="0">
                  <a:moveTo>
                    <a:pt x="0" y="0"/>
                  </a:moveTo>
                  <a:lnTo>
                    <a:pt x="4816592" y="0"/>
                  </a:lnTo>
                  <a:lnTo>
                    <a:pt x="4816592" y="733232"/>
                  </a:lnTo>
                  <a:lnTo>
                    <a:pt x="0" y="733232"/>
                  </a:lnTo>
                  <a:close/>
                </a:path>
              </a:pathLst>
            </a:custGeom>
            <a:solidFill>
              <a:srgbClr val="0DCB73"/>
            </a:solidFill>
            <a:ln>
              <a:noFill/>
            </a:ln>
          </p:spPr>
          <p:txBody>
            <a:bodyPr/>
            <a:lstStyle/>
            <a:p>
              <a:endParaRPr lang="en-US"/>
            </a:p>
          </p:txBody>
        </p:sp>
        <p:sp>
          <p:nvSpPr>
            <p:cNvPr id="274" name="Google Shape;274;p22"/>
            <p:cNvSpPr txBox="1"/>
            <p:nvPr/>
          </p:nvSpPr>
          <p:spPr>
            <a:xfrm>
              <a:off x="0" y="-19050"/>
              <a:ext cx="4816500" cy="7524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75" name="Google Shape;275;p22"/>
          <p:cNvSpPr txBox="1"/>
          <p:nvPr/>
        </p:nvSpPr>
        <p:spPr>
          <a:xfrm>
            <a:off x="453100" y="335600"/>
            <a:ext cx="8473500" cy="769500"/>
          </a:xfrm>
          <a:prstGeom prst="rect">
            <a:avLst/>
          </a:prstGeom>
          <a:noFill/>
          <a:ln>
            <a:noFill/>
          </a:ln>
        </p:spPr>
        <p:txBody>
          <a:bodyPr spcFirstLastPara="1" wrap="square" lIns="0" tIns="0" rIns="0" bIns="0" anchor="t" anchorCtr="0">
            <a:spAutoFit/>
          </a:bodyPr>
          <a:lstStyle/>
          <a:p>
            <a:pPr marL="0" marR="0" lvl="0" indent="0" algn="l" rtl="0">
              <a:lnSpc>
                <a:spcPct val="139998"/>
              </a:lnSpc>
              <a:spcBef>
                <a:spcPts val="0"/>
              </a:spcBef>
              <a:spcAft>
                <a:spcPts val="0"/>
              </a:spcAft>
              <a:buNone/>
            </a:pPr>
            <a:r>
              <a:rPr lang="en" sz="5000">
                <a:solidFill>
                  <a:srgbClr val="FFFFFF"/>
                </a:solidFill>
                <a:latin typeface="Zilla Slab"/>
                <a:ea typeface="Zilla Slab"/>
                <a:cs typeface="Zilla Slab"/>
                <a:sym typeface="Zilla Slab"/>
              </a:rPr>
              <a:t>Non-Functional Requirements </a:t>
            </a:r>
            <a:endParaRPr sz="700"/>
          </a:p>
        </p:txBody>
      </p:sp>
      <p:sp>
        <p:nvSpPr>
          <p:cNvPr id="276" name="Google Shape;276;p22"/>
          <p:cNvSpPr txBox="1"/>
          <p:nvPr/>
        </p:nvSpPr>
        <p:spPr>
          <a:xfrm>
            <a:off x="1335301" y="1503085"/>
            <a:ext cx="6473400" cy="2154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a:latin typeface="Public Sans"/>
                <a:ea typeface="Public Sans"/>
                <a:cs typeface="Public Sans"/>
                <a:sym typeface="Public Sans"/>
              </a:rPr>
              <a:t>Improve overall speed and performance.</a:t>
            </a:r>
            <a:endParaRPr sz="1100"/>
          </a:p>
        </p:txBody>
      </p:sp>
      <p:sp>
        <p:nvSpPr>
          <p:cNvPr id="277" name="Google Shape;277;p22"/>
          <p:cNvSpPr txBox="1"/>
          <p:nvPr/>
        </p:nvSpPr>
        <p:spPr>
          <a:xfrm>
            <a:off x="1335303" y="2077725"/>
            <a:ext cx="6473400" cy="2154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
                <a:latin typeface="Public Sans"/>
                <a:ea typeface="Public Sans"/>
                <a:cs typeface="Public Sans"/>
                <a:sym typeface="Public Sans"/>
              </a:rPr>
              <a:t>Strengthen security and data protection.</a:t>
            </a:r>
            <a:endParaRPr sz="1100"/>
          </a:p>
        </p:txBody>
      </p:sp>
      <p:sp>
        <p:nvSpPr>
          <p:cNvPr id="278" name="Google Shape;278;p22"/>
          <p:cNvSpPr txBox="1"/>
          <p:nvPr/>
        </p:nvSpPr>
        <p:spPr>
          <a:xfrm>
            <a:off x="1335300" y="3265750"/>
            <a:ext cx="6351600" cy="6171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None/>
            </a:pPr>
            <a:r>
              <a:rPr lang="en">
                <a:latin typeface="Public Sans"/>
                <a:ea typeface="Public Sans"/>
                <a:cs typeface="Public Sans"/>
                <a:sym typeface="Public Sans"/>
              </a:rPr>
              <a:t>Polish the UI design for a cleaner, smoother experience.</a:t>
            </a:r>
            <a:endParaRPr>
              <a:latin typeface="Public Sans"/>
              <a:ea typeface="Public Sans"/>
              <a:cs typeface="Public Sans"/>
              <a:sym typeface="Public Sans"/>
            </a:endParaRPr>
          </a:p>
          <a:p>
            <a:pPr marL="0" marR="0" lvl="0" indent="0" algn="l" rtl="0">
              <a:lnSpc>
                <a:spcPct val="130000"/>
              </a:lnSpc>
              <a:spcBef>
                <a:spcPts val="1200"/>
              </a:spcBef>
              <a:spcAft>
                <a:spcPts val="0"/>
              </a:spcAft>
              <a:buNone/>
            </a:pPr>
            <a:endParaRPr>
              <a:latin typeface="Public Sans"/>
              <a:ea typeface="Public Sans"/>
              <a:cs typeface="Public Sans"/>
              <a:sym typeface="Public Sans"/>
            </a:endParaRPr>
          </a:p>
        </p:txBody>
      </p:sp>
      <p:cxnSp>
        <p:nvCxnSpPr>
          <p:cNvPr id="279" name="Google Shape;279;p22"/>
          <p:cNvCxnSpPr/>
          <p:nvPr/>
        </p:nvCxnSpPr>
        <p:spPr>
          <a:xfrm>
            <a:off x="636145" y="1971925"/>
            <a:ext cx="7872000" cy="0"/>
          </a:xfrm>
          <a:prstGeom prst="straightConnector1">
            <a:avLst/>
          </a:prstGeom>
          <a:noFill/>
          <a:ln w="19050" cap="flat" cmpd="sng">
            <a:solidFill>
              <a:srgbClr val="0DCB73"/>
            </a:solidFill>
            <a:prstDash val="solid"/>
            <a:round/>
            <a:headEnd type="none" w="sm" len="sm"/>
            <a:tailEnd type="none" w="sm" len="sm"/>
          </a:ln>
        </p:spPr>
      </p:cxnSp>
      <p:cxnSp>
        <p:nvCxnSpPr>
          <p:cNvPr id="280" name="Google Shape;280;p22"/>
          <p:cNvCxnSpPr/>
          <p:nvPr/>
        </p:nvCxnSpPr>
        <p:spPr>
          <a:xfrm>
            <a:off x="635995" y="2509153"/>
            <a:ext cx="7872000" cy="0"/>
          </a:xfrm>
          <a:prstGeom prst="straightConnector1">
            <a:avLst/>
          </a:prstGeom>
          <a:noFill/>
          <a:ln w="19050" cap="flat" cmpd="sng">
            <a:solidFill>
              <a:srgbClr val="0DCB73"/>
            </a:solidFill>
            <a:prstDash val="solid"/>
            <a:round/>
            <a:headEnd type="none" w="sm" len="sm"/>
            <a:tailEnd type="none" w="sm" len="sm"/>
          </a:ln>
        </p:spPr>
      </p:cxnSp>
      <p:grpSp>
        <p:nvGrpSpPr>
          <p:cNvPr id="281" name="Google Shape;281;p22"/>
          <p:cNvGrpSpPr/>
          <p:nvPr/>
        </p:nvGrpSpPr>
        <p:grpSpPr>
          <a:xfrm rot="609624">
            <a:off x="757689" y="2113757"/>
            <a:ext cx="334511" cy="334511"/>
            <a:chOff x="0" y="0"/>
            <a:chExt cx="812800" cy="812800"/>
          </a:xfrm>
        </p:grpSpPr>
        <p:sp>
          <p:nvSpPr>
            <p:cNvPr id="282" name="Google Shape;282;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CB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83" name="Google Shape;283;p22"/>
            <p:cNvSpPr txBox="1"/>
            <p:nvPr/>
          </p:nvSpPr>
          <p:spPr>
            <a:xfrm>
              <a:off x="76200" y="57150"/>
              <a:ext cx="660300" cy="6795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284" name="Google Shape;284;p22"/>
          <p:cNvCxnSpPr/>
          <p:nvPr/>
        </p:nvCxnSpPr>
        <p:spPr>
          <a:xfrm>
            <a:off x="635995" y="3141178"/>
            <a:ext cx="7872000" cy="0"/>
          </a:xfrm>
          <a:prstGeom prst="straightConnector1">
            <a:avLst/>
          </a:prstGeom>
          <a:noFill/>
          <a:ln w="19050" cap="flat" cmpd="sng">
            <a:solidFill>
              <a:srgbClr val="0DCB73"/>
            </a:solidFill>
            <a:prstDash val="solid"/>
            <a:round/>
            <a:headEnd type="none" w="sm" len="sm"/>
            <a:tailEnd type="none" w="sm" len="sm"/>
          </a:ln>
        </p:spPr>
      </p:cxnSp>
      <p:grpSp>
        <p:nvGrpSpPr>
          <p:cNvPr id="285" name="Google Shape;285;p22"/>
          <p:cNvGrpSpPr/>
          <p:nvPr/>
        </p:nvGrpSpPr>
        <p:grpSpPr>
          <a:xfrm>
            <a:off x="757694" y="3293375"/>
            <a:ext cx="334548" cy="334548"/>
            <a:chOff x="0" y="0"/>
            <a:chExt cx="812800" cy="812800"/>
          </a:xfrm>
        </p:grpSpPr>
        <p:sp>
          <p:nvSpPr>
            <p:cNvPr id="286" name="Google Shape;286;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CB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87" name="Google Shape;287;p22"/>
            <p:cNvSpPr txBox="1"/>
            <p:nvPr/>
          </p:nvSpPr>
          <p:spPr>
            <a:xfrm>
              <a:off x="76200" y="57150"/>
              <a:ext cx="660300" cy="6795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88" name="Google Shape;288;p22"/>
          <p:cNvSpPr txBox="1"/>
          <p:nvPr/>
        </p:nvSpPr>
        <p:spPr>
          <a:xfrm>
            <a:off x="1335300" y="2716013"/>
            <a:ext cx="6473400" cy="495600"/>
          </a:xfrm>
          <a:prstGeom prst="rect">
            <a:avLst/>
          </a:prstGeom>
          <a:noFill/>
          <a:ln>
            <a:noFill/>
          </a:ln>
        </p:spPr>
        <p:txBody>
          <a:bodyPr spcFirstLastPara="1" wrap="square" lIns="0" tIns="0" rIns="0" bIns="0" anchor="t" anchorCtr="0">
            <a:spAutoFit/>
          </a:bodyPr>
          <a:lstStyle/>
          <a:p>
            <a:pPr marL="0" lvl="0" indent="0" algn="l" rtl="0">
              <a:lnSpc>
                <a:spcPct val="130000"/>
              </a:lnSpc>
              <a:spcBef>
                <a:spcPts val="0"/>
              </a:spcBef>
              <a:spcAft>
                <a:spcPts val="0"/>
              </a:spcAft>
              <a:buSzPts val="1100"/>
              <a:buNone/>
            </a:pPr>
            <a:r>
              <a:rPr lang="en">
                <a:latin typeface="Public Sans"/>
                <a:ea typeface="Public Sans"/>
                <a:cs typeface="Public Sans"/>
                <a:sym typeface="Public Sans"/>
              </a:rPr>
              <a:t>Make the interface fully responsive on all devices.</a:t>
            </a:r>
            <a:endParaRPr>
              <a:latin typeface="Public Sans"/>
              <a:ea typeface="Public Sans"/>
              <a:cs typeface="Public Sans"/>
              <a:sym typeface="Public Sans"/>
            </a:endParaRPr>
          </a:p>
          <a:p>
            <a:pPr marL="0" marR="0" lvl="0" indent="0" algn="l" rtl="0">
              <a:lnSpc>
                <a:spcPct val="130000"/>
              </a:lnSpc>
              <a:spcBef>
                <a:spcPts val="0"/>
              </a:spcBef>
              <a:spcAft>
                <a:spcPts val="0"/>
              </a:spcAft>
              <a:buNone/>
            </a:pPr>
            <a:endParaRPr>
              <a:latin typeface="Public Sans"/>
              <a:ea typeface="Public Sans"/>
              <a:cs typeface="Public Sans"/>
              <a:sym typeface="Public Sans"/>
            </a:endParaRPr>
          </a:p>
        </p:txBody>
      </p:sp>
      <p:grpSp>
        <p:nvGrpSpPr>
          <p:cNvPr id="289" name="Google Shape;289;p22"/>
          <p:cNvGrpSpPr/>
          <p:nvPr/>
        </p:nvGrpSpPr>
        <p:grpSpPr>
          <a:xfrm>
            <a:off x="757644" y="3768775"/>
            <a:ext cx="334548" cy="334548"/>
            <a:chOff x="0" y="0"/>
            <a:chExt cx="812800" cy="812800"/>
          </a:xfrm>
        </p:grpSpPr>
        <p:sp>
          <p:nvSpPr>
            <p:cNvPr id="290" name="Google Shape;290;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CB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1" name="Google Shape;291;p22"/>
            <p:cNvSpPr txBox="1"/>
            <p:nvPr/>
          </p:nvSpPr>
          <p:spPr>
            <a:xfrm>
              <a:off x="76200" y="57150"/>
              <a:ext cx="660300" cy="6795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92" name="Google Shape;292;p22"/>
          <p:cNvGrpSpPr/>
          <p:nvPr/>
        </p:nvGrpSpPr>
        <p:grpSpPr>
          <a:xfrm>
            <a:off x="757657" y="4308975"/>
            <a:ext cx="334548" cy="334548"/>
            <a:chOff x="0" y="0"/>
            <a:chExt cx="812800" cy="812800"/>
          </a:xfrm>
        </p:grpSpPr>
        <p:sp>
          <p:nvSpPr>
            <p:cNvPr id="293" name="Google Shape;293;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CB7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4" name="Google Shape;294;p22"/>
            <p:cNvSpPr txBox="1"/>
            <p:nvPr/>
          </p:nvSpPr>
          <p:spPr>
            <a:xfrm>
              <a:off x="76200" y="57150"/>
              <a:ext cx="660300" cy="679500"/>
            </a:xfrm>
            <a:prstGeom prst="rect">
              <a:avLst/>
            </a:prstGeom>
            <a:noFill/>
            <a:ln>
              <a:noFill/>
            </a:ln>
          </p:spPr>
          <p:txBody>
            <a:bodyPr spcFirstLastPara="1" wrap="square" lIns="25400" tIns="25400" rIns="25400" bIns="25400" anchor="ctr" anchorCtr="0">
              <a:noAutofit/>
            </a:bodyPr>
            <a:lstStyle/>
            <a:p>
              <a:pPr marL="0" marR="0" lvl="0" indent="0" algn="ctr" rtl="0">
                <a:lnSpc>
                  <a:spcPct val="176166"/>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295" name="Google Shape;295;p22"/>
          <p:cNvCxnSpPr/>
          <p:nvPr/>
        </p:nvCxnSpPr>
        <p:spPr>
          <a:xfrm>
            <a:off x="636145" y="3698350"/>
            <a:ext cx="7872000" cy="0"/>
          </a:xfrm>
          <a:prstGeom prst="straightConnector1">
            <a:avLst/>
          </a:prstGeom>
          <a:noFill/>
          <a:ln w="19050" cap="flat" cmpd="sng">
            <a:solidFill>
              <a:srgbClr val="0DCB73"/>
            </a:solidFill>
            <a:prstDash val="solid"/>
            <a:round/>
            <a:headEnd type="none" w="sm" len="sm"/>
            <a:tailEnd type="none" w="sm" len="sm"/>
          </a:ln>
        </p:spPr>
      </p:cxnSp>
      <p:cxnSp>
        <p:nvCxnSpPr>
          <p:cNvPr id="296" name="Google Shape;296;p22"/>
          <p:cNvCxnSpPr/>
          <p:nvPr/>
        </p:nvCxnSpPr>
        <p:spPr>
          <a:xfrm>
            <a:off x="636145" y="4206150"/>
            <a:ext cx="7872000" cy="0"/>
          </a:xfrm>
          <a:prstGeom prst="straightConnector1">
            <a:avLst/>
          </a:prstGeom>
          <a:noFill/>
          <a:ln w="19050" cap="flat" cmpd="sng">
            <a:solidFill>
              <a:srgbClr val="0DCB73"/>
            </a:solidFill>
            <a:prstDash val="solid"/>
            <a:round/>
            <a:headEnd type="none" w="sm" len="sm"/>
            <a:tailEnd type="none" w="sm" len="sm"/>
          </a:ln>
        </p:spPr>
      </p:cxnSp>
      <p:sp>
        <p:nvSpPr>
          <p:cNvPr id="297" name="Google Shape;297;p22"/>
          <p:cNvSpPr txBox="1"/>
          <p:nvPr/>
        </p:nvSpPr>
        <p:spPr>
          <a:xfrm>
            <a:off x="1335200" y="3773200"/>
            <a:ext cx="6351600" cy="6171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None/>
            </a:pPr>
            <a:r>
              <a:rPr lang="en">
                <a:latin typeface="Public Sans"/>
                <a:ea typeface="Public Sans"/>
                <a:cs typeface="Public Sans"/>
                <a:sym typeface="Public Sans"/>
              </a:rPr>
              <a:t>Add better error messages and user guidance.</a:t>
            </a:r>
            <a:endParaRPr>
              <a:latin typeface="Public Sans"/>
              <a:ea typeface="Public Sans"/>
              <a:cs typeface="Public Sans"/>
              <a:sym typeface="Public Sans"/>
            </a:endParaRPr>
          </a:p>
          <a:p>
            <a:pPr marL="0" marR="0" lvl="0" indent="0" algn="l" rtl="0">
              <a:lnSpc>
                <a:spcPct val="130000"/>
              </a:lnSpc>
              <a:spcBef>
                <a:spcPts val="1200"/>
              </a:spcBef>
              <a:spcAft>
                <a:spcPts val="0"/>
              </a:spcAft>
              <a:buNone/>
            </a:pPr>
            <a:endParaRPr>
              <a:latin typeface="Public Sans"/>
              <a:ea typeface="Public Sans"/>
              <a:cs typeface="Public Sans"/>
              <a:sym typeface="Public Sans"/>
            </a:endParaRPr>
          </a:p>
        </p:txBody>
      </p:sp>
      <p:sp>
        <p:nvSpPr>
          <p:cNvPr id="298" name="Google Shape;298;p22"/>
          <p:cNvSpPr txBox="1"/>
          <p:nvPr/>
        </p:nvSpPr>
        <p:spPr>
          <a:xfrm>
            <a:off x="1335200" y="4241900"/>
            <a:ext cx="6351600" cy="837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None/>
            </a:pPr>
            <a:r>
              <a:rPr lang="en">
                <a:latin typeface="Public Sans"/>
                <a:ea typeface="Public Sans"/>
                <a:cs typeface="Public Sans"/>
                <a:sym typeface="Public Sans"/>
              </a:rPr>
              <a:t>Prepare the system for future scaling and API integrations.</a:t>
            </a:r>
            <a:endParaRPr>
              <a:latin typeface="Public Sans"/>
              <a:ea typeface="Public Sans"/>
              <a:cs typeface="Public Sans"/>
              <a:sym typeface="Public Sans"/>
            </a:endParaRPr>
          </a:p>
          <a:p>
            <a:pPr marL="0" marR="0" lvl="0" indent="0" algn="l" rtl="0">
              <a:lnSpc>
                <a:spcPct val="130000"/>
              </a:lnSpc>
              <a:spcBef>
                <a:spcPts val="1200"/>
              </a:spcBef>
              <a:spcAft>
                <a:spcPts val="0"/>
              </a:spcAft>
              <a:buNone/>
            </a:pPr>
            <a:endParaRPr>
              <a:latin typeface="Public Sans"/>
              <a:ea typeface="Public Sans"/>
              <a:cs typeface="Public Sans"/>
              <a:sym typeface="Public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2033</Words>
  <Application>Microsoft Office PowerPoint</Application>
  <PresentationFormat>On-screen Show (16:9)</PresentationFormat>
  <Paragraphs>281</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Public Sans</vt:lpstr>
      <vt:lpstr>IBM Plex Sans</vt:lpstr>
      <vt:lpstr>Zilla Slab</vt:lpstr>
      <vt:lpstr>Sora SemiBold</vt:lpstr>
      <vt:lpstr>Calibri</vt:lpstr>
      <vt:lpstr>Arial</vt:lpstr>
      <vt:lpstr>Lato</vt:lpstr>
      <vt:lpstr>Sora</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Sarah Gunder</cp:lastModifiedBy>
  <cp:revision>2</cp:revision>
  <dcterms:modified xsi:type="dcterms:W3CDTF">2025-12-12T18:15:17Z</dcterms:modified>
</cp:coreProperties>
</file>